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15"/>
  </p:notesMasterIdLst>
  <p:sldIdLst>
    <p:sldId id="25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39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7F37F-5ECB-42BC-A49A-A2FB96B9D5FB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108E3-3CCF-448F-B866-3258D029C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17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A12876-BB82-4494-8C2E-1E511C16333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56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提供的注册中心有如下几种类型可供选择：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注册中心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注册中心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注册中心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注册中心</a:t>
            </a:r>
          </a:p>
          <a:p>
            <a:endParaRPr lang="en-US" altLang="zh-CN" dirty="0" smtClean="0"/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支持多种协议，如下所示：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Thrift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Memcached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08E3-3CCF-448F-B866-3258D029C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8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1.Dubbo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spring.hanlders</a:t>
            </a:r>
            <a:r>
              <a:rPr lang="zh-CN" altLang="en-US" dirty="0" smtClean="0"/>
              <a:t>配置告诉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将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名称</a:t>
            </a:r>
            <a:r>
              <a:rPr lang="zh-CN" altLang="en-US" baseline="0" dirty="0" smtClean="0"/>
              <a:t>空间交给 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DubboNamespaceHandler</a:t>
            </a:r>
            <a:r>
              <a:rPr lang="zh-CN" altLang="en-US" sz="1200" dirty="0" smtClean="0">
                <a:solidFill>
                  <a:prstClr val="black"/>
                </a:solidFill>
              </a:rPr>
              <a:t>处理</a:t>
            </a:r>
            <a:endParaRPr lang="en-US" altLang="zh-CN" sz="1200" dirty="0" smtClean="0">
              <a:solidFill>
                <a:prstClr val="black"/>
              </a:solidFill>
            </a:endParaRPr>
          </a:p>
          <a:p>
            <a:r>
              <a:rPr lang="en-US" altLang="zh-CN" sz="1200" dirty="0" smtClean="0">
                <a:solidFill>
                  <a:prstClr val="black"/>
                </a:solidFill>
              </a:rPr>
              <a:t>2. </a:t>
            </a:r>
            <a:r>
              <a:rPr lang="en-US" altLang="zh-CN" sz="1200" dirty="0" err="1" smtClean="0">
                <a:solidFill>
                  <a:prstClr val="black"/>
                </a:solidFill>
              </a:rPr>
              <a:t>DubboNamespaceHandler</a:t>
            </a:r>
            <a:r>
              <a:rPr lang="zh-CN" altLang="en-US" sz="1200" dirty="0" smtClean="0">
                <a:solidFill>
                  <a:prstClr val="black"/>
                </a:solidFill>
              </a:rPr>
              <a:t>处理</a:t>
            </a:r>
            <a:r>
              <a:rPr lang="en-US" altLang="zh-CN" dirty="0" err="1" smtClean="0"/>
              <a:t>dubbo</a:t>
            </a:r>
            <a:r>
              <a:rPr lang="zh-CN" altLang="en-US" dirty="0" smtClean="0"/>
              <a:t>名称</a:t>
            </a:r>
            <a:r>
              <a:rPr lang="zh-CN" altLang="en-US" baseline="0" dirty="0" smtClean="0"/>
              <a:t>空间时，采用以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对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方式进行解析，最终生成</a:t>
            </a:r>
            <a:r>
              <a:rPr lang="en-US" altLang="zh-CN" baseline="0" dirty="0" smtClean="0"/>
              <a:t>Bean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3.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ServiceConfig.export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ReferenceConfig.get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初始化时，将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对象转换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格式，所有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属性转成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的参数。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初始化完成后将</a:t>
            </a:r>
            <a:r>
              <a:rPr lang="en-US" altLang="zh-CN" dirty="0" smtClean="0"/>
              <a:t>URL</a:t>
            </a:r>
            <a:r>
              <a:rPr lang="zh-CN" altLang="en-US" dirty="0" smtClean="0"/>
              <a:t>交给</a:t>
            </a:r>
            <a:r>
              <a:rPr lang="en-US" altLang="zh-CN" dirty="0" smtClean="0"/>
              <a:t>protocol</a:t>
            </a:r>
            <a:r>
              <a:rPr lang="zh-CN" altLang="en-US" dirty="0" smtClean="0"/>
              <a:t>拓展点进行注册</a:t>
            </a:r>
            <a:r>
              <a:rPr lang="en-US" altLang="zh-CN" dirty="0" smtClean="0"/>
              <a:t>/</a:t>
            </a:r>
            <a:r>
              <a:rPr lang="zh-CN" altLang="en-US" dirty="0" smtClean="0"/>
              <a:t>暴露</a:t>
            </a:r>
            <a:r>
              <a:rPr lang="en-US" altLang="zh-CN" dirty="0" smtClean="0"/>
              <a:t>/</a:t>
            </a:r>
            <a:r>
              <a:rPr lang="zh-CN" altLang="en-US" dirty="0" smtClean="0"/>
              <a:t>引用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A12876-BB82-4494-8C2E-1E511C16333B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2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在有注册中心，需要注册提供者地址的情况下，即：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dubbo:registry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address="zookeeper://10.20.153.10:2181" /&gt;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ServiceConfig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的格式为：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registry://registry-host/com.alibaba.dubbo.registry.RegistryService?export=URL.encode("dubbo://service-host/com.foo.FooService?version=1.0.0")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基于扩展点的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机制，通过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"registry://"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协议头识别，就会调用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参数中的提供者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，先注册到注册中心，再重新传给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扩展点进行暴露：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dubbo://service-host/com.foo.FooService?version=1.0.0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基于扩展点的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机制，通过提供者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协议头识别，就会调用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方法，打开服务端口。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08E3-3CCF-448F-B866-3258D029C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645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在有注册中心，通过注册中心发现提供者地址的情况下，即：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dubbo:registry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address="zookeeper://10.20.153.10:2181" /&gt;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ReferenceConfig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的格式为：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registry://registry-host/com.alibaba.dubbo.registry.RegistryService?refer=URL.encode("consumer://consumer-host/com.foo.FooService?version=1.0.0")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基于扩展点的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机制，通过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"registry://"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协议头识别，就会调用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参数中的条件，查询提供者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，如：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dubbo://service-host/com.foo.FooService?version=1.0.0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基于扩展点的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机制，通过提供者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协议头识别，就会调用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方法，得到提供者引用。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RegistryProtocol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将多个提供者引用，通过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扩展点，伪装成单个提供者引用返回。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08E3-3CCF-448F-B866-3258D029C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6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8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6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254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92"/>
            <a:ext cx="121887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图片 17"/>
          <p:cNvSpPr>
            <a:spLocks noChangeAspect="1"/>
          </p:cNvSpPr>
          <p:nvPr userDrawn="1"/>
        </p:nvSpPr>
        <p:spPr bwMode="auto">
          <a:xfrm>
            <a:off x="1" y="0"/>
            <a:ext cx="12192000" cy="68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704"/>
          </a:p>
        </p:txBody>
      </p:sp>
      <p:pic>
        <p:nvPicPr>
          <p:cNvPr id="9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5"/>
          <a:stretch>
            <a:fillRect/>
          </a:stretch>
        </p:blipFill>
        <p:spPr bwMode="auto">
          <a:xfrm>
            <a:off x="3480168" y="4280341"/>
            <a:ext cx="5228401" cy="194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16"/>
          <a:stretch>
            <a:fillRect/>
          </a:stretch>
        </p:blipFill>
        <p:spPr bwMode="auto">
          <a:xfrm>
            <a:off x="3480169" y="782390"/>
            <a:ext cx="5228401" cy="18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865927" y="2680175"/>
            <a:ext cx="6375423" cy="1499242"/>
          </a:xfrm>
        </p:spPr>
        <p:txBody>
          <a:bodyPr/>
          <a:lstStyle>
            <a:lvl1pPr marL="0" indent="0" algn="ctr" defTabSz="898951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812" b="1" kern="1200" dirty="0">
                <a:solidFill>
                  <a:srgbClr val="C00000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9241350" y="6234238"/>
            <a:ext cx="2743729" cy="370832"/>
          </a:xfrm>
        </p:spPr>
        <p:txBody>
          <a:bodyPr/>
          <a:lstStyle>
            <a:lvl1pPr algn="r">
              <a:defRPr sz="1604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08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92"/>
            <a:ext cx="121887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图片 17"/>
          <p:cNvSpPr>
            <a:spLocks noChangeAspect="1"/>
          </p:cNvSpPr>
          <p:nvPr userDrawn="1"/>
        </p:nvSpPr>
        <p:spPr bwMode="auto">
          <a:xfrm>
            <a:off x="1" y="0"/>
            <a:ext cx="12192000" cy="68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04">
              <a:solidFill>
                <a:prstClr val="black"/>
              </a:solidFill>
            </a:endParaRPr>
          </a:p>
        </p:txBody>
      </p:sp>
      <p:pic>
        <p:nvPicPr>
          <p:cNvPr id="9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5"/>
          <a:stretch>
            <a:fillRect/>
          </a:stretch>
        </p:blipFill>
        <p:spPr bwMode="auto">
          <a:xfrm>
            <a:off x="3480168" y="4280341"/>
            <a:ext cx="5228401" cy="194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16"/>
          <a:stretch>
            <a:fillRect/>
          </a:stretch>
        </p:blipFill>
        <p:spPr bwMode="auto">
          <a:xfrm>
            <a:off x="3480169" y="782390"/>
            <a:ext cx="5228401" cy="18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865927" y="2680175"/>
            <a:ext cx="6375423" cy="1499242"/>
          </a:xfrm>
        </p:spPr>
        <p:txBody>
          <a:bodyPr/>
          <a:lstStyle>
            <a:lvl1pPr marL="0" indent="0" algn="ctr" defTabSz="898951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812" b="1" kern="1200" dirty="0">
                <a:solidFill>
                  <a:srgbClr val="C00000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9241350" y="6234238"/>
            <a:ext cx="2743729" cy="370832"/>
          </a:xfrm>
        </p:spPr>
        <p:txBody>
          <a:bodyPr/>
          <a:lstStyle>
            <a:lvl1pPr algn="r">
              <a:defRPr sz="1604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309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457" y="420758"/>
            <a:ext cx="10517087" cy="672891"/>
          </a:xfrm>
        </p:spPr>
        <p:txBody>
          <a:bodyPr/>
          <a:lstStyle>
            <a:lvl1pPr>
              <a:defRPr sz="3208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457" y="1233735"/>
            <a:ext cx="10517087" cy="5408567"/>
          </a:xfrm>
        </p:spPr>
        <p:txBody>
          <a:bodyPr/>
          <a:lstStyle>
            <a:lvl1pPr marL="515687" indent="-515687">
              <a:buFont typeface="+mj-lt"/>
              <a:buAutoNum type="arabicPeriod"/>
              <a:defRPr sz="2406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6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57" y="364466"/>
            <a:ext cx="10517087" cy="821896"/>
          </a:xfrm>
        </p:spPr>
        <p:txBody>
          <a:bodyPr/>
          <a:lstStyle>
            <a:lvl1pPr>
              <a:defRPr sz="3208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705" y="1482953"/>
            <a:ext cx="9439933" cy="5122926"/>
          </a:xfrm>
        </p:spPr>
        <p:txBody>
          <a:bodyPr/>
          <a:lstStyle>
            <a:lvl1pPr marL="515687" indent="-515687">
              <a:buFont typeface="+mj-lt"/>
              <a:buAutoNum type="arabicPeriod"/>
              <a:defRPr sz="2406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56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92"/>
            <a:ext cx="121887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4812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46">
                <a:solidFill>
                  <a:schemeClr val="tx1">
                    <a:tint val="75000"/>
                  </a:schemeClr>
                </a:solidFill>
              </a:defRPr>
            </a:lvl1pPr>
            <a:lvl2pPr marL="446292" indent="0">
              <a:buNone/>
              <a:defRPr sz="1955">
                <a:solidFill>
                  <a:schemeClr val="tx1">
                    <a:tint val="75000"/>
                  </a:schemeClr>
                </a:solidFill>
              </a:defRPr>
            </a:lvl2pPr>
            <a:lvl3pPr marL="89322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339514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4pPr>
            <a:lvl5pPr marL="1786443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5pPr>
            <a:lvl6pPr marL="2232735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6pPr>
            <a:lvl7pPr marL="2679664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7pPr>
            <a:lvl8pPr marL="3125956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8pPr>
            <a:lvl9pPr marL="3572885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02F28-6F9C-46C1-AC79-8E055BEFB76A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56AF2-D857-469E-A815-1453E4AAA2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80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2A0F2-D5EA-4A60-BC5D-56BBF16EF3D3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68C34-65C4-4B6A-B7D7-60D1109700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9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11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46" b="1">
                <a:latin typeface="+mj-ea"/>
                <a:ea typeface="+mj-ea"/>
              </a:defRPr>
            </a:lvl1pPr>
            <a:lvl2pPr marL="446292" indent="0">
              <a:buNone/>
              <a:defRPr sz="1955" b="1"/>
            </a:lvl2pPr>
            <a:lvl3pPr marL="893221" indent="0">
              <a:buNone/>
              <a:defRPr sz="1760" b="1"/>
            </a:lvl3pPr>
            <a:lvl4pPr marL="1339514" indent="0">
              <a:buNone/>
              <a:defRPr sz="1564" b="1"/>
            </a:lvl4pPr>
            <a:lvl5pPr marL="1786443" indent="0">
              <a:buNone/>
              <a:defRPr sz="1564" b="1"/>
            </a:lvl5pPr>
            <a:lvl6pPr marL="2232735" indent="0">
              <a:buNone/>
              <a:defRPr sz="1564" b="1"/>
            </a:lvl6pPr>
            <a:lvl7pPr marL="2679664" indent="0">
              <a:buNone/>
              <a:defRPr sz="1564" b="1"/>
            </a:lvl7pPr>
            <a:lvl8pPr marL="3125956" indent="0">
              <a:buNone/>
              <a:defRPr sz="1564" b="1"/>
            </a:lvl8pPr>
            <a:lvl9pPr marL="3572885" indent="0">
              <a:buNone/>
              <a:defRPr sz="1564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46" b="1">
                <a:latin typeface="+mj-ea"/>
                <a:ea typeface="+mj-ea"/>
              </a:defRPr>
            </a:lvl1pPr>
            <a:lvl2pPr marL="446292" indent="0">
              <a:buNone/>
              <a:defRPr sz="1955" b="1"/>
            </a:lvl2pPr>
            <a:lvl3pPr marL="893221" indent="0">
              <a:buNone/>
              <a:defRPr sz="1760" b="1"/>
            </a:lvl3pPr>
            <a:lvl4pPr marL="1339514" indent="0">
              <a:buNone/>
              <a:defRPr sz="1564" b="1"/>
            </a:lvl4pPr>
            <a:lvl5pPr marL="1786443" indent="0">
              <a:buNone/>
              <a:defRPr sz="1564" b="1"/>
            </a:lvl5pPr>
            <a:lvl6pPr marL="2232735" indent="0">
              <a:buNone/>
              <a:defRPr sz="1564" b="1"/>
            </a:lvl6pPr>
            <a:lvl7pPr marL="2679664" indent="0">
              <a:buNone/>
              <a:defRPr sz="1564" b="1"/>
            </a:lvl7pPr>
            <a:lvl8pPr marL="3125956" indent="0">
              <a:buNone/>
              <a:defRPr sz="1564" b="1"/>
            </a:lvl8pPr>
            <a:lvl9pPr marL="3572885" indent="0">
              <a:buNone/>
              <a:defRPr sz="1564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17E54-1A09-4AD9-BD88-D58E7EB7E048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C1312-9860-4A1E-A1C0-D695CDB196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013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5"/>
            <a:ext cx="6172200" cy="4873625"/>
          </a:xfrm>
        </p:spPr>
        <p:txBody>
          <a:bodyPr/>
          <a:lstStyle>
            <a:lvl1pPr>
              <a:defRPr sz="3128"/>
            </a:lvl1pPr>
            <a:lvl2pPr>
              <a:defRPr sz="2737"/>
            </a:lvl2pPr>
            <a:lvl3pPr>
              <a:defRPr sz="2346"/>
            </a:lvl3pPr>
            <a:lvl4pPr>
              <a:defRPr sz="1955"/>
            </a:lvl4pPr>
            <a:lvl5pPr>
              <a:defRPr sz="1955"/>
            </a:lvl5pPr>
            <a:lvl6pPr>
              <a:defRPr sz="1955"/>
            </a:lvl6pPr>
            <a:lvl7pPr>
              <a:defRPr sz="1955"/>
            </a:lvl7pPr>
            <a:lvl8pPr>
              <a:defRPr sz="1955"/>
            </a:lvl8pPr>
            <a:lvl9pPr>
              <a:defRPr sz="195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4"/>
            </a:lvl1pPr>
            <a:lvl2pPr marL="446292" indent="0">
              <a:buNone/>
              <a:defRPr sz="1369"/>
            </a:lvl2pPr>
            <a:lvl3pPr marL="893221" indent="0">
              <a:buNone/>
              <a:defRPr sz="1173"/>
            </a:lvl3pPr>
            <a:lvl4pPr marL="1339514" indent="0">
              <a:buNone/>
              <a:defRPr sz="978"/>
            </a:lvl4pPr>
            <a:lvl5pPr marL="1786443" indent="0">
              <a:buNone/>
              <a:defRPr sz="978"/>
            </a:lvl5pPr>
            <a:lvl6pPr marL="2232735" indent="0">
              <a:buNone/>
              <a:defRPr sz="978"/>
            </a:lvl6pPr>
            <a:lvl7pPr marL="2679664" indent="0">
              <a:buNone/>
              <a:defRPr sz="978"/>
            </a:lvl7pPr>
            <a:lvl8pPr marL="3125956" indent="0">
              <a:buNone/>
              <a:defRPr sz="978"/>
            </a:lvl8pPr>
            <a:lvl9pPr marL="3572885" indent="0">
              <a:buNone/>
              <a:defRPr sz="97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EE2F4-8EE4-4BBF-A816-EEABDB7BC73E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D2C3B-70FB-4367-803F-A831474823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549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34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9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28"/>
            </a:lvl1pPr>
            <a:lvl2pPr marL="446292" indent="0">
              <a:buNone/>
              <a:defRPr sz="2737"/>
            </a:lvl2pPr>
            <a:lvl3pPr marL="893221" indent="0">
              <a:buNone/>
              <a:defRPr sz="2346"/>
            </a:lvl3pPr>
            <a:lvl4pPr marL="1339514" indent="0">
              <a:buNone/>
              <a:defRPr sz="1955"/>
            </a:lvl4pPr>
            <a:lvl5pPr marL="1786443" indent="0">
              <a:buNone/>
              <a:defRPr sz="1955"/>
            </a:lvl5pPr>
            <a:lvl6pPr marL="2232735" indent="0">
              <a:buNone/>
              <a:defRPr sz="1955"/>
            </a:lvl6pPr>
            <a:lvl7pPr marL="2679664" indent="0">
              <a:buNone/>
              <a:defRPr sz="1955"/>
            </a:lvl7pPr>
            <a:lvl8pPr marL="3125956" indent="0">
              <a:buNone/>
              <a:defRPr sz="1955"/>
            </a:lvl8pPr>
            <a:lvl9pPr marL="3572885" indent="0">
              <a:buNone/>
              <a:defRPr sz="1955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4"/>
            </a:lvl1pPr>
            <a:lvl2pPr marL="446292" indent="0">
              <a:buNone/>
              <a:defRPr sz="1369"/>
            </a:lvl2pPr>
            <a:lvl3pPr marL="893221" indent="0">
              <a:buNone/>
              <a:defRPr sz="1173"/>
            </a:lvl3pPr>
            <a:lvl4pPr marL="1339514" indent="0">
              <a:buNone/>
              <a:defRPr sz="978"/>
            </a:lvl4pPr>
            <a:lvl5pPr marL="1786443" indent="0">
              <a:buNone/>
              <a:defRPr sz="978"/>
            </a:lvl5pPr>
            <a:lvl6pPr marL="2232735" indent="0">
              <a:buNone/>
              <a:defRPr sz="978"/>
            </a:lvl6pPr>
            <a:lvl7pPr marL="2679664" indent="0">
              <a:buNone/>
              <a:defRPr sz="978"/>
            </a:lvl7pPr>
            <a:lvl8pPr marL="3125956" indent="0">
              <a:buNone/>
              <a:defRPr sz="978"/>
            </a:lvl8pPr>
            <a:lvl9pPr marL="3572885" indent="0">
              <a:buNone/>
              <a:defRPr sz="97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68DBC-047D-42C8-A59B-9DB16D635990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187AB-762F-43EA-8961-0F927CB3B8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8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20EF5-D9F3-4218-948C-0511ECE4F64B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CA64A-15F9-4B22-8B4A-6B8E1C02C3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8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52170AD0-5C75-437D-9E41-D969DE332FB7}" type="datetimeFigureOut">
              <a:rPr lang="zh-CN" altLang="en-US" smtClean="0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638F2B06-85A6-48E5-A995-1FAFFF6D0E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61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92"/>
            <a:ext cx="12192000" cy="68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 userDrawn="1"/>
        </p:nvGrpSpPr>
        <p:grpSpPr>
          <a:xfrm>
            <a:off x="0" y="667"/>
            <a:ext cx="12172544" cy="47428"/>
            <a:chOff x="0" y="665"/>
            <a:chExt cx="11860306" cy="47307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665"/>
              <a:ext cx="2949388" cy="45719"/>
            </a:xfrm>
            <a:prstGeom prst="rect">
              <a:avLst/>
            </a:prstGeom>
            <a:solidFill>
              <a:srgbClr val="E5003E"/>
            </a:solidFill>
            <a:ln>
              <a:solidFill>
                <a:srgbClr val="E500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E50043"/>
                </a:solidFill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2949388" y="665"/>
              <a:ext cx="2949388" cy="45719"/>
            </a:xfrm>
            <a:prstGeom prst="rect">
              <a:avLst/>
            </a:prstGeom>
            <a:solidFill>
              <a:srgbClr val="A7CB06"/>
            </a:solidFill>
            <a:ln>
              <a:solidFill>
                <a:srgbClr val="A7C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A5CA00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5898776" y="665"/>
              <a:ext cx="3012142" cy="47307"/>
            </a:xfrm>
            <a:prstGeom prst="rect">
              <a:avLst/>
            </a:prstGeom>
            <a:solidFill>
              <a:srgbClr val="ECBA65"/>
            </a:solidFill>
            <a:ln>
              <a:solidFill>
                <a:srgbClr val="ECC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8910918" y="2253"/>
              <a:ext cx="2949388" cy="45719"/>
            </a:xfrm>
            <a:prstGeom prst="rect">
              <a:avLst/>
            </a:prstGeom>
            <a:solidFill>
              <a:srgbClr val="009EDB"/>
            </a:solidFill>
            <a:ln>
              <a:solidFill>
                <a:srgbClr val="00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0" y="6812165"/>
            <a:ext cx="12172544" cy="47428"/>
            <a:chOff x="0" y="6794819"/>
            <a:chExt cx="11860306" cy="47307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6794819"/>
              <a:ext cx="2949388" cy="45719"/>
            </a:xfrm>
            <a:prstGeom prst="rect">
              <a:avLst/>
            </a:prstGeom>
            <a:solidFill>
              <a:srgbClr val="E5003E"/>
            </a:solidFill>
            <a:ln>
              <a:solidFill>
                <a:srgbClr val="E500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E50043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2949388" y="6794819"/>
              <a:ext cx="2949388" cy="45719"/>
            </a:xfrm>
            <a:prstGeom prst="rect">
              <a:avLst/>
            </a:prstGeom>
            <a:solidFill>
              <a:srgbClr val="A7CB06"/>
            </a:solidFill>
            <a:ln>
              <a:solidFill>
                <a:srgbClr val="A7C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A5CA00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5898776" y="6794819"/>
              <a:ext cx="3012142" cy="47307"/>
            </a:xfrm>
            <a:prstGeom prst="rect">
              <a:avLst/>
            </a:prstGeom>
            <a:solidFill>
              <a:srgbClr val="ECBA65"/>
            </a:solidFill>
            <a:ln>
              <a:solidFill>
                <a:srgbClr val="ECC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8910918" y="6796407"/>
              <a:ext cx="2949388" cy="45719"/>
            </a:xfrm>
            <a:prstGeom prst="rect">
              <a:avLst/>
            </a:prstGeom>
            <a:solidFill>
              <a:srgbClr val="009EDB"/>
            </a:solidFill>
            <a:ln>
              <a:solidFill>
                <a:srgbClr val="00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940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92"/>
            <a:ext cx="121887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图片 17"/>
          <p:cNvSpPr>
            <a:spLocks noChangeAspect="1"/>
          </p:cNvSpPr>
          <p:nvPr userDrawn="1"/>
        </p:nvSpPr>
        <p:spPr bwMode="auto">
          <a:xfrm>
            <a:off x="1" y="0"/>
            <a:ext cx="12192000" cy="68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9662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04">
              <a:solidFill>
                <a:prstClr val="black"/>
              </a:solidFill>
            </a:endParaRPr>
          </a:p>
        </p:txBody>
      </p:sp>
      <p:pic>
        <p:nvPicPr>
          <p:cNvPr id="9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5"/>
          <a:stretch>
            <a:fillRect/>
          </a:stretch>
        </p:blipFill>
        <p:spPr bwMode="auto">
          <a:xfrm>
            <a:off x="3480168" y="4280341"/>
            <a:ext cx="5228401" cy="194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16"/>
          <a:stretch>
            <a:fillRect/>
          </a:stretch>
        </p:blipFill>
        <p:spPr bwMode="auto">
          <a:xfrm>
            <a:off x="3480169" y="782390"/>
            <a:ext cx="5228401" cy="18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865927" y="2680175"/>
            <a:ext cx="6375423" cy="1499242"/>
          </a:xfrm>
        </p:spPr>
        <p:txBody>
          <a:bodyPr/>
          <a:lstStyle>
            <a:lvl1pPr marL="0" indent="0" algn="ctr" defTabSz="898951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4812" b="1" kern="1200" dirty="0">
                <a:solidFill>
                  <a:srgbClr val="C00000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9241350" y="6234238"/>
            <a:ext cx="2743729" cy="370832"/>
          </a:xfrm>
        </p:spPr>
        <p:txBody>
          <a:bodyPr/>
          <a:lstStyle>
            <a:lvl1pPr algn="r">
              <a:defRPr sz="1604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41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457" y="420758"/>
            <a:ext cx="10517087" cy="672891"/>
          </a:xfrm>
        </p:spPr>
        <p:txBody>
          <a:bodyPr/>
          <a:lstStyle>
            <a:lvl1pPr>
              <a:defRPr sz="3208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457" y="1233735"/>
            <a:ext cx="10517087" cy="5408567"/>
          </a:xfrm>
        </p:spPr>
        <p:txBody>
          <a:bodyPr/>
          <a:lstStyle>
            <a:lvl1pPr marL="515687" indent="-515687">
              <a:buFont typeface="+mj-lt"/>
              <a:buAutoNum type="arabicPeriod"/>
              <a:defRPr sz="2406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78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6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57" y="364466"/>
            <a:ext cx="10517087" cy="821896"/>
          </a:xfrm>
        </p:spPr>
        <p:txBody>
          <a:bodyPr/>
          <a:lstStyle>
            <a:lvl1pPr>
              <a:defRPr sz="3208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1705" y="1482953"/>
            <a:ext cx="9439933" cy="5122926"/>
          </a:xfrm>
        </p:spPr>
        <p:txBody>
          <a:bodyPr/>
          <a:lstStyle>
            <a:lvl1pPr marL="515687" indent="-515687">
              <a:buFont typeface="+mj-lt"/>
              <a:buAutoNum type="arabicPeriod"/>
              <a:defRPr sz="2406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92"/>
            <a:ext cx="1218874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4812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46">
                <a:solidFill>
                  <a:schemeClr val="tx1">
                    <a:tint val="75000"/>
                  </a:schemeClr>
                </a:solidFill>
              </a:defRPr>
            </a:lvl1pPr>
            <a:lvl2pPr marL="446292" indent="0">
              <a:buNone/>
              <a:defRPr sz="1955">
                <a:solidFill>
                  <a:schemeClr val="tx1">
                    <a:tint val="75000"/>
                  </a:schemeClr>
                </a:solidFill>
              </a:defRPr>
            </a:lvl2pPr>
            <a:lvl3pPr marL="893221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339514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4pPr>
            <a:lvl5pPr marL="1786443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5pPr>
            <a:lvl6pPr marL="2232735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6pPr>
            <a:lvl7pPr marL="2679664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7pPr>
            <a:lvl8pPr marL="3125956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8pPr>
            <a:lvl9pPr marL="3572885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02F28-6F9C-46C1-AC79-8E055BEFB76A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56AF2-D857-469E-A815-1453E4AAA2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90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2A0F2-D5EA-4A60-BC5D-56BBF16EF3D3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68C34-65C4-4B6A-B7D7-60D1109700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11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11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8" name="矩形 17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20" name="矩形 19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46" b="1">
                <a:latin typeface="+mj-ea"/>
                <a:ea typeface="+mj-ea"/>
              </a:defRPr>
            </a:lvl1pPr>
            <a:lvl2pPr marL="446292" indent="0">
              <a:buNone/>
              <a:defRPr sz="1955" b="1"/>
            </a:lvl2pPr>
            <a:lvl3pPr marL="893221" indent="0">
              <a:buNone/>
              <a:defRPr sz="1760" b="1"/>
            </a:lvl3pPr>
            <a:lvl4pPr marL="1339514" indent="0">
              <a:buNone/>
              <a:defRPr sz="1564" b="1"/>
            </a:lvl4pPr>
            <a:lvl5pPr marL="1786443" indent="0">
              <a:buNone/>
              <a:defRPr sz="1564" b="1"/>
            </a:lvl5pPr>
            <a:lvl6pPr marL="2232735" indent="0">
              <a:buNone/>
              <a:defRPr sz="1564" b="1"/>
            </a:lvl6pPr>
            <a:lvl7pPr marL="2679664" indent="0">
              <a:buNone/>
              <a:defRPr sz="1564" b="1"/>
            </a:lvl7pPr>
            <a:lvl8pPr marL="3125956" indent="0">
              <a:buNone/>
              <a:defRPr sz="1564" b="1"/>
            </a:lvl8pPr>
            <a:lvl9pPr marL="3572885" indent="0">
              <a:buNone/>
              <a:defRPr sz="1564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46" b="1">
                <a:latin typeface="+mj-ea"/>
                <a:ea typeface="+mj-ea"/>
              </a:defRPr>
            </a:lvl1pPr>
            <a:lvl2pPr marL="446292" indent="0">
              <a:buNone/>
              <a:defRPr sz="1955" b="1"/>
            </a:lvl2pPr>
            <a:lvl3pPr marL="893221" indent="0">
              <a:buNone/>
              <a:defRPr sz="1760" b="1"/>
            </a:lvl3pPr>
            <a:lvl4pPr marL="1339514" indent="0">
              <a:buNone/>
              <a:defRPr sz="1564" b="1"/>
            </a:lvl4pPr>
            <a:lvl5pPr marL="1786443" indent="0">
              <a:buNone/>
              <a:defRPr sz="1564" b="1"/>
            </a:lvl5pPr>
            <a:lvl6pPr marL="2232735" indent="0">
              <a:buNone/>
              <a:defRPr sz="1564" b="1"/>
            </a:lvl6pPr>
            <a:lvl7pPr marL="2679664" indent="0">
              <a:buNone/>
              <a:defRPr sz="1564" b="1"/>
            </a:lvl7pPr>
            <a:lvl8pPr marL="3125956" indent="0">
              <a:buNone/>
              <a:defRPr sz="1564" b="1"/>
            </a:lvl8pPr>
            <a:lvl9pPr marL="3572885" indent="0">
              <a:buNone/>
              <a:defRPr sz="1564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17E54-1A09-4AD9-BD88-D58E7EB7E048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C1312-9860-4A1E-A1C0-D695CDB196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0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01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5"/>
            <a:ext cx="6172200" cy="4873625"/>
          </a:xfrm>
        </p:spPr>
        <p:txBody>
          <a:bodyPr/>
          <a:lstStyle>
            <a:lvl1pPr>
              <a:defRPr sz="3128"/>
            </a:lvl1pPr>
            <a:lvl2pPr>
              <a:defRPr sz="2737"/>
            </a:lvl2pPr>
            <a:lvl3pPr>
              <a:defRPr sz="2346"/>
            </a:lvl3pPr>
            <a:lvl4pPr>
              <a:defRPr sz="1955"/>
            </a:lvl4pPr>
            <a:lvl5pPr>
              <a:defRPr sz="1955"/>
            </a:lvl5pPr>
            <a:lvl6pPr>
              <a:defRPr sz="1955"/>
            </a:lvl6pPr>
            <a:lvl7pPr>
              <a:defRPr sz="1955"/>
            </a:lvl7pPr>
            <a:lvl8pPr>
              <a:defRPr sz="1955"/>
            </a:lvl8pPr>
            <a:lvl9pPr>
              <a:defRPr sz="195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4"/>
            </a:lvl1pPr>
            <a:lvl2pPr marL="446292" indent="0">
              <a:buNone/>
              <a:defRPr sz="1369"/>
            </a:lvl2pPr>
            <a:lvl3pPr marL="893221" indent="0">
              <a:buNone/>
              <a:defRPr sz="1173"/>
            </a:lvl3pPr>
            <a:lvl4pPr marL="1339514" indent="0">
              <a:buNone/>
              <a:defRPr sz="978"/>
            </a:lvl4pPr>
            <a:lvl5pPr marL="1786443" indent="0">
              <a:buNone/>
              <a:defRPr sz="978"/>
            </a:lvl5pPr>
            <a:lvl6pPr marL="2232735" indent="0">
              <a:buNone/>
              <a:defRPr sz="978"/>
            </a:lvl6pPr>
            <a:lvl7pPr marL="2679664" indent="0">
              <a:buNone/>
              <a:defRPr sz="978"/>
            </a:lvl7pPr>
            <a:lvl8pPr marL="3125956" indent="0">
              <a:buNone/>
              <a:defRPr sz="978"/>
            </a:lvl8pPr>
            <a:lvl9pPr marL="3572885" indent="0">
              <a:buNone/>
              <a:defRPr sz="97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EE2F4-8EE4-4BBF-A816-EEABDB7BC73E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D2C3B-70FB-4367-803F-A831474823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1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2" name="矩形 11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2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9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28"/>
            </a:lvl1pPr>
            <a:lvl2pPr marL="446292" indent="0">
              <a:buNone/>
              <a:defRPr sz="2737"/>
            </a:lvl2pPr>
            <a:lvl3pPr marL="893221" indent="0">
              <a:buNone/>
              <a:defRPr sz="2346"/>
            </a:lvl3pPr>
            <a:lvl4pPr marL="1339514" indent="0">
              <a:buNone/>
              <a:defRPr sz="1955"/>
            </a:lvl4pPr>
            <a:lvl5pPr marL="1786443" indent="0">
              <a:buNone/>
              <a:defRPr sz="1955"/>
            </a:lvl5pPr>
            <a:lvl6pPr marL="2232735" indent="0">
              <a:buNone/>
              <a:defRPr sz="1955"/>
            </a:lvl6pPr>
            <a:lvl7pPr marL="2679664" indent="0">
              <a:buNone/>
              <a:defRPr sz="1955"/>
            </a:lvl7pPr>
            <a:lvl8pPr marL="3125956" indent="0">
              <a:buNone/>
              <a:defRPr sz="1955"/>
            </a:lvl8pPr>
            <a:lvl9pPr marL="3572885" indent="0">
              <a:buNone/>
              <a:defRPr sz="1955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564"/>
            </a:lvl1pPr>
            <a:lvl2pPr marL="446292" indent="0">
              <a:buNone/>
              <a:defRPr sz="1369"/>
            </a:lvl2pPr>
            <a:lvl3pPr marL="893221" indent="0">
              <a:buNone/>
              <a:defRPr sz="1173"/>
            </a:lvl3pPr>
            <a:lvl4pPr marL="1339514" indent="0">
              <a:buNone/>
              <a:defRPr sz="978"/>
            </a:lvl4pPr>
            <a:lvl5pPr marL="1786443" indent="0">
              <a:buNone/>
              <a:defRPr sz="978"/>
            </a:lvl5pPr>
            <a:lvl6pPr marL="2232735" indent="0">
              <a:buNone/>
              <a:defRPr sz="978"/>
            </a:lvl6pPr>
            <a:lvl7pPr marL="2679664" indent="0">
              <a:buNone/>
              <a:defRPr sz="978"/>
            </a:lvl7pPr>
            <a:lvl8pPr marL="3125956" indent="0">
              <a:buNone/>
              <a:defRPr sz="978"/>
            </a:lvl8pPr>
            <a:lvl9pPr marL="3572885" indent="0">
              <a:buNone/>
              <a:defRPr sz="97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68DBC-047D-42C8-A59B-9DB16D635990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187AB-762F-43EA-8961-0F927CB3B8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66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8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20EF5-D9F3-4218-948C-0511ECE4F64B}" type="datetimeFigureOut">
              <a:rPr lang="zh-CN" altLang="en-US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CA64A-15F9-4B22-8B4A-6B8E1C02C3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7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8" name="图片 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15" name="矩形 14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52170AD0-5C75-437D-9E41-D969DE332FB7}" type="datetimeFigureOut">
              <a:rPr lang="zh-CN" altLang="en-US" smtClean="0"/>
              <a:pPr>
                <a:defRPr/>
              </a:pPr>
              <a:t>2017/2/24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>
              <a:defRPr/>
            </a:pPr>
            <a:fld id="{638F2B06-85A6-48E5-A995-1FAFFF6D0E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9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92"/>
            <a:ext cx="12192000" cy="685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 userDrawn="1"/>
        </p:nvGrpSpPr>
        <p:grpSpPr>
          <a:xfrm>
            <a:off x="0" y="667"/>
            <a:ext cx="12172544" cy="47428"/>
            <a:chOff x="0" y="665"/>
            <a:chExt cx="11860306" cy="47307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665"/>
              <a:ext cx="2949388" cy="45719"/>
            </a:xfrm>
            <a:prstGeom prst="rect">
              <a:avLst/>
            </a:prstGeom>
            <a:solidFill>
              <a:srgbClr val="E5003E"/>
            </a:solidFill>
            <a:ln>
              <a:solidFill>
                <a:srgbClr val="E500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E50043"/>
                </a:solidFill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2949388" y="665"/>
              <a:ext cx="2949388" cy="45719"/>
            </a:xfrm>
            <a:prstGeom prst="rect">
              <a:avLst/>
            </a:prstGeom>
            <a:solidFill>
              <a:srgbClr val="A7CB06"/>
            </a:solidFill>
            <a:ln>
              <a:solidFill>
                <a:srgbClr val="A7C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A5CA00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5898776" y="665"/>
              <a:ext cx="3012142" cy="47307"/>
            </a:xfrm>
            <a:prstGeom prst="rect">
              <a:avLst/>
            </a:prstGeom>
            <a:solidFill>
              <a:srgbClr val="ECBA65"/>
            </a:solidFill>
            <a:ln>
              <a:solidFill>
                <a:srgbClr val="ECC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8910918" y="2253"/>
              <a:ext cx="2949388" cy="45719"/>
            </a:xfrm>
            <a:prstGeom prst="rect">
              <a:avLst/>
            </a:prstGeom>
            <a:solidFill>
              <a:srgbClr val="009EDB"/>
            </a:solidFill>
            <a:ln>
              <a:solidFill>
                <a:srgbClr val="00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0" y="6812165"/>
            <a:ext cx="12172544" cy="47428"/>
            <a:chOff x="0" y="6794819"/>
            <a:chExt cx="11860306" cy="47307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6794819"/>
              <a:ext cx="2949388" cy="45719"/>
            </a:xfrm>
            <a:prstGeom prst="rect">
              <a:avLst/>
            </a:prstGeom>
            <a:solidFill>
              <a:srgbClr val="E5003E"/>
            </a:solidFill>
            <a:ln>
              <a:solidFill>
                <a:srgbClr val="E500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E50043"/>
                </a:solidFill>
              </a:endParaRPr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2949388" y="6794819"/>
              <a:ext cx="2949388" cy="45719"/>
            </a:xfrm>
            <a:prstGeom prst="rect">
              <a:avLst/>
            </a:prstGeom>
            <a:solidFill>
              <a:srgbClr val="A7CB06"/>
            </a:solidFill>
            <a:ln>
              <a:solidFill>
                <a:srgbClr val="A7CB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srgbClr val="A5CA00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5898776" y="6794819"/>
              <a:ext cx="3012142" cy="47307"/>
            </a:xfrm>
            <a:prstGeom prst="rect">
              <a:avLst/>
            </a:prstGeom>
            <a:solidFill>
              <a:srgbClr val="ECBA65"/>
            </a:solidFill>
            <a:ln>
              <a:solidFill>
                <a:srgbClr val="ECC6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8910918" y="6796407"/>
              <a:ext cx="2949388" cy="45719"/>
            </a:xfrm>
            <a:prstGeom prst="rect">
              <a:avLst/>
            </a:prstGeom>
            <a:solidFill>
              <a:srgbClr val="009EDB"/>
            </a:solidFill>
            <a:ln>
              <a:solidFill>
                <a:srgbClr val="009E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8951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704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412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0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59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06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4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2E8F4-E2C1-4DAE-8798-27D04D241CD6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2066B-460B-4D74-974B-F1A7556215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85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2" name="矩形 1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837457" y="364466"/>
            <a:ext cx="10517087" cy="60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7457" y="1133856"/>
            <a:ext cx="10517087" cy="513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457" y="6356660"/>
            <a:ext cx="2743729" cy="36446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sz="1103">
                <a:solidFill>
                  <a:srgbClr val="898989"/>
                </a:solidFill>
              </a:defRPr>
            </a:lvl1pPr>
          </a:lstStyle>
          <a:p>
            <a:pPr defTabSz="898951" fontAlgn="base">
              <a:spcBef>
                <a:spcPct val="0"/>
              </a:spcBef>
              <a:spcAft>
                <a:spcPct val="0"/>
              </a:spcAft>
              <a:defRPr/>
            </a:pPr>
            <a:fld id="{914A062F-CFDD-4AB4-9572-9A3D7853A187}" type="datetimeFigureOut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defTabSz="898951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2017/2/24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019" y="6356660"/>
            <a:ext cx="4113964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00225" eaLnBrk="1" fontAlgn="auto" hangingPunct="1">
              <a:spcBef>
                <a:spcPts val="0"/>
              </a:spcBef>
              <a:spcAft>
                <a:spcPts val="0"/>
              </a:spcAft>
              <a:defRPr kumimoji="1" sz="117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814" y="6356660"/>
            <a:ext cx="2743729" cy="36446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103">
                <a:solidFill>
                  <a:srgbClr val="898989"/>
                </a:solidFill>
              </a:defRPr>
            </a:lvl1pPr>
          </a:lstStyle>
          <a:p>
            <a:pPr defTabSz="898951" fontAlgn="base">
              <a:spcBef>
                <a:spcPct val="0"/>
              </a:spcBef>
              <a:spcAft>
                <a:spcPct val="0"/>
              </a:spcAft>
              <a:defRPr/>
            </a:pPr>
            <a:fld id="{423C516F-5204-48E4-BD8D-C70D1E2D6FB0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defTabSz="8989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44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8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58389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6777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5166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33555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2828" indent="-222828" algn="l" defTabSz="892585" rtl="0" eaLnBrk="0" fontAlgn="base" hangingPunct="0">
        <a:lnSpc>
          <a:spcPct val="90000"/>
        </a:lnSpc>
        <a:spcBef>
          <a:spcPts val="978"/>
        </a:spcBef>
        <a:spcAft>
          <a:spcPct val="0"/>
        </a:spcAft>
        <a:buFont typeface="Arial" panose="020B0604020202020204" pitchFamily="34" charset="0"/>
        <a:buChar char="•"/>
        <a:defRPr kumimoji="1" sz="2807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668484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2306" kern="1200">
          <a:solidFill>
            <a:schemeClr val="tx1"/>
          </a:solidFill>
          <a:latin typeface="+mn-lt"/>
          <a:ea typeface="+mn-ea"/>
          <a:cs typeface="+mn-cs"/>
        </a:defRPr>
      </a:lvl2pPr>
      <a:lvl3pPr marL="1116049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62978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704" kern="1200">
          <a:solidFill>
            <a:schemeClr val="tx1"/>
          </a:solidFill>
          <a:latin typeface="+mn-lt"/>
          <a:ea typeface="+mn-ea"/>
          <a:cs typeface="+mn-cs"/>
        </a:defRPr>
      </a:lvl4pPr>
      <a:lvl5pPr marL="2008634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704" kern="1200">
          <a:solidFill>
            <a:schemeClr val="tx1"/>
          </a:solidFill>
          <a:latin typeface="+mn-lt"/>
          <a:ea typeface="+mn-ea"/>
          <a:cs typeface="+mn-cs"/>
        </a:defRPr>
      </a:lvl5pPr>
      <a:lvl6pPr marL="2456200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349421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796350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6292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3221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39514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6443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2735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79664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25956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2885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5409"/>
            <a:ext cx="12192001" cy="6865431"/>
            <a:chOff x="-1" y="-5395"/>
            <a:chExt cx="11879264" cy="6847950"/>
          </a:xfrm>
        </p:grpSpPr>
        <p:pic>
          <p:nvPicPr>
            <p:cNvPr id="9" name="图片 1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79263" cy="6838950"/>
            </a:xfrm>
            <a:prstGeom prst="rect">
              <a:avLst/>
            </a:prstGeom>
            <a:noFill/>
            <a:ln w="9525">
              <a:solidFill>
                <a:srgbClr val="EABA6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组合 9"/>
            <p:cNvGrpSpPr/>
            <p:nvPr userDrawn="1"/>
          </p:nvGrpSpPr>
          <p:grpSpPr>
            <a:xfrm>
              <a:off x="-1" y="-5395"/>
              <a:ext cx="11879263" cy="53368"/>
              <a:chOff x="-1" y="-5395"/>
              <a:chExt cx="11879263" cy="53368"/>
            </a:xfrm>
          </p:grpSpPr>
          <p:sp>
            <p:nvSpPr>
              <p:cNvPr id="2" name="矩形 1"/>
              <p:cNvSpPr/>
              <p:nvPr userDrawn="1"/>
            </p:nvSpPr>
            <p:spPr>
              <a:xfrm>
                <a:off x="-1" y="-5193"/>
                <a:ext cx="2968345" cy="5157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1" name="矩形 10"/>
              <p:cNvSpPr/>
              <p:nvPr userDrawn="1"/>
            </p:nvSpPr>
            <p:spPr>
              <a:xfrm>
                <a:off x="2949387" y="-5193"/>
                <a:ext cx="2968345" cy="51577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5898776" y="-5395"/>
                <a:ext cx="3031502" cy="53368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8910917" y="-3605"/>
                <a:ext cx="2968345" cy="51577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 userDrawn="1"/>
          </p:nvGrpSpPr>
          <p:grpSpPr>
            <a:xfrm>
              <a:off x="0" y="6795248"/>
              <a:ext cx="11879262" cy="47307"/>
              <a:chOff x="0" y="6795248"/>
              <a:chExt cx="11879262" cy="47307"/>
            </a:xfrm>
          </p:grpSpPr>
          <p:sp>
            <p:nvSpPr>
              <p:cNvPr id="14" name="矩形 13"/>
              <p:cNvSpPr/>
              <p:nvPr userDrawn="1"/>
            </p:nvSpPr>
            <p:spPr>
              <a:xfrm>
                <a:off x="0" y="6795248"/>
                <a:ext cx="2949388" cy="47307"/>
              </a:xfrm>
              <a:prstGeom prst="rect">
                <a:avLst/>
              </a:prstGeom>
              <a:solidFill>
                <a:srgbClr val="E5003E"/>
              </a:solidFill>
              <a:ln>
                <a:solidFill>
                  <a:srgbClr val="E5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E50043"/>
                  </a:solidFill>
                </a:endParaRPr>
              </a:p>
            </p:txBody>
          </p:sp>
          <p:sp>
            <p:nvSpPr>
              <p:cNvPr id="15" name="矩形 14"/>
              <p:cNvSpPr/>
              <p:nvPr userDrawn="1"/>
            </p:nvSpPr>
            <p:spPr>
              <a:xfrm>
                <a:off x="2949388" y="6795248"/>
                <a:ext cx="2949388" cy="45719"/>
              </a:xfrm>
              <a:prstGeom prst="rect">
                <a:avLst/>
              </a:prstGeom>
              <a:solidFill>
                <a:srgbClr val="A7CB06"/>
              </a:solidFill>
              <a:ln>
                <a:solidFill>
                  <a:srgbClr val="A7CB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srgbClr val="A5CA00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>
                <a:off x="5898776" y="6795248"/>
                <a:ext cx="3012142" cy="47307"/>
              </a:xfrm>
              <a:prstGeom prst="rect">
                <a:avLst/>
              </a:prstGeom>
              <a:solidFill>
                <a:srgbClr val="ECBA65"/>
              </a:solidFill>
              <a:ln>
                <a:solidFill>
                  <a:srgbClr val="ECC6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>
                <a:off x="8910917" y="6796836"/>
                <a:ext cx="2968345" cy="45719"/>
              </a:xfrm>
              <a:prstGeom prst="rect">
                <a:avLst/>
              </a:prstGeom>
              <a:solidFill>
                <a:srgbClr val="009EDB"/>
              </a:solidFill>
              <a:ln>
                <a:solidFill>
                  <a:srgbClr val="009E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895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4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837457" y="364466"/>
            <a:ext cx="10517087" cy="60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7457" y="1133856"/>
            <a:ext cx="10517087" cy="513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457" y="6356660"/>
            <a:ext cx="2743729" cy="36446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kumimoji="1" sz="1103">
                <a:solidFill>
                  <a:srgbClr val="898989"/>
                </a:solidFill>
              </a:defRPr>
            </a:lvl1pPr>
          </a:lstStyle>
          <a:p>
            <a:pPr defTabSz="898951" fontAlgn="base">
              <a:spcBef>
                <a:spcPct val="0"/>
              </a:spcBef>
              <a:spcAft>
                <a:spcPct val="0"/>
              </a:spcAft>
              <a:defRPr/>
            </a:pPr>
            <a:fld id="{914A062F-CFDD-4AB4-9572-9A3D7853A187}" type="datetimeFigureOut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defTabSz="898951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2017/2/24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019" y="6356660"/>
            <a:ext cx="4113964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00225" eaLnBrk="1" fontAlgn="auto" hangingPunct="1">
              <a:spcBef>
                <a:spcPts val="0"/>
              </a:spcBef>
              <a:spcAft>
                <a:spcPts val="0"/>
              </a:spcAft>
              <a:defRPr kumimoji="1" sz="117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814" y="6356660"/>
            <a:ext cx="2743729" cy="36446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103">
                <a:solidFill>
                  <a:srgbClr val="898989"/>
                </a:solidFill>
              </a:defRPr>
            </a:lvl1pPr>
          </a:lstStyle>
          <a:p>
            <a:pPr defTabSz="898951" fontAlgn="base">
              <a:spcBef>
                <a:spcPct val="0"/>
              </a:spcBef>
              <a:spcAft>
                <a:spcPct val="0"/>
              </a:spcAft>
              <a:defRPr/>
            </a:pPr>
            <a:fld id="{423C516F-5204-48E4-BD8D-C70D1E2D6FB0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defTabSz="8989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88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208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defTabSz="892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211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58389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6pPr>
      <a:lvl7pPr marL="916777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7pPr>
      <a:lvl8pPr marL="1375166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8pPr>
      <a:lvl9pPr marL="1833555" algn="l" defTabSz="892585" rtl="0" fontAlgn="base">
        <a:lnSpc>
          <a:spcPct val="90000"/>
        </a:lnSpc>
        <a:spcBef>
          <a:spcPct val="0"/>
        </a:spcBef>
        <a:spcAft>
          <a:spcPct val="0"/>
        </a:spcAft>
        <a:defRPr sz="4211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</a:defRPr>
      </a:lvl9pPr>
    </p:titleStyle>
    <p:bodyStyle>
      <a:lvl1pPr marL="222828" indent="-222828" algn="l" defTabSz="892585" rtl="0" eaLnBrk="0" fontAlgn="base" hangingPunct="0">
        <a:lnSpc>
          <a:spcPct val="90000"/>
        </a:lnSpc>
        <a:spcBef>
          <a:spcPts val="978"/>
        </a:spcBef>
        <a:spcAft>
          <a:spcPct val="0"/>
        </a:spcAft>
        <a:buFont typeface="Arial" panose="020B0604020202020204" pitchFamily="34" charset="0"/>
        <a:buChar char="•"/>
        <a:defRPr kumimoji="1" sz="2807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668484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2306" kern="1200">
          <a:solidFill>
            <a:schemeClr val="tx1"/>
          </a:solidFill>
          <a:latin typeface="+mn-lt"/>
          <a:ea typeface="+mn-ea"/>
          <a:cs typeface="+mn-cs"/>
        </a:defRPr>
      </a:lvl2pPr>
      <a:lvl3pPr marL="1116049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562978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704" kern="1200">
          <a:solidFill>
            <a:schemeClr val="tx1"/>
          </a:solidFill>
          <a:latin typeface="+mn-lt"/>
          <a:ea typeface="+mn-ea"/>
          <a:cs typeface="+mn-cs"/>
        </a:defRPr>
      </a:lvl4pPr>
      <a:lvl5pPr marL="2008634" indent="-222828" algn="l" defTabSz="892585" rtl="0" eaLnBrk="0" fontAlgn="base" hangingPunct="0">
        <a:lnSpc>
          <a:spcPct val="90000"/>
        </a:lnSpc>
        <a:spcBef>
          <a:spcPts val="491"/>
        </a:spcBef>
        <a:spcAft>
          <a:spcPct val="0"/>
        </a:spcAft>
        <a:buFont typeface="Arial" panose="020B0604020202020204" pitchFamily="34" charset="0"/>
        <a:buChar char="•"/>
        <a:defRPr kumimoji="1" sz="1704" kern="1200">
          <a:solidFill>
            <a:schemeClr val="tx1"/>
          </a:solidFill>
          <a:latin typeface="+mn-lt"/>
          <a:ea typeface="+mn-ea"/>
          <a:cs typeface="+mn-cs"/>
        </a:defRPr>
      </a:lvl5pPr>
      <a:lvl6pPr marL="2456200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349421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796350" indent="-223465" algn="l" defTabSz="892585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446292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93221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3pPr>
      <a:lvl4pPr marL="1339514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1786443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232735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2679664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125956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3572885" algn="l" defTabSz="892585" rtl="0" eaLnBrk="1" latinLnBrk="0" hangingPunct="1"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3985" y="3006683"/>
            <a:ext cx="9431060" cy="100361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rgbClr val="002060"/>
                </a:solidFill>
              </a:rPr>
              <a:t>基于</a:t>
            </a:r>
            <a:r>
              <a:rPr lang="en-US" altLang="zh-CN" dirty="0" smtClean="0">
                <a:solidFill>
                  <a:srgbClr val="002060"/>
                </a:solidFill>
              </a:rPr>
              <a:t>DUBBOX_2.8.3</a:t>
            </a:r>
            <a:r>
              <a:rPr lang="zh-CN" altLang="en-US" dirty="0" smtClean="0">
                <a:solidFill>
                  <a:srgbClr val="002060"/>
                </a:solidFill>
              </a:rPr>
              <a:t>入门级分享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r>
              <a:rPr lang="en-US" altLang="zh-CN" dirty="0" smtClean="0">
                <a:solidFill>
                  <a:srgbClr val="002060"/>
                </a:solidFill>
              </a:rPr>
              <a:t>                         </a:t>
            </a:r>
            <a:r>
              <a:rPr lang="en-US" altLang="zh-CN" sz="2900" dirty="0" smtClean="0">
                <a:solidFill>
                  <a:srgbClr val="002060"/>
                </a:solidFill>
              </a:rPr>
              <a:t>-- </a:t>
            </a:r>
            <a:r>
              <a:rPr lang="zh-CN" altLang="en-US" sz="2900" dirty="0" smtClean="0">
                <a:solidFill>
                  <a:srgbClr val="002060"/>
                </a:solidFill>
              </a:rPr>
              <a:t>营销组</a:t>
            </a:r>
            <a:endParaRPr lang="zh-CN" altLang="en-US" sz="29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V-1.1.0</a:t>
            </a:r>
            <a:r>
              <a:rPr lang="en-US" altLang="zh-CN" dirty="0"/>
              <a:t>/</a:t>
            </a:r>
            <a:r>
              <a:rPr lang="en-US" altLang="zh-CN" dirty="0" smtClean="0"/>
              <a:t>2016.6.18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3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>
                <a:effectLst/>
              </a:rPr>
              <a:t>引用</a:t>
            </a:r>
            <a:r>
              <a:rPr lang="zh-CN" altLang="en-US" dirty="0" smtClean="0">
                <a:effectLst/>
              </a:rPr>
              <a:t>服务</a:t>
            </a:r>
            <a:r>
              <a:rPr lang="zh-CN" altLang="en-US" dirty="0" smtClean="0"/>
              <a:t>（向注册中心暴露）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6284" y="1336819"/>
            <a:ext cx="6199646" cy="114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registry://registry-host/com.alibaba.dubbo.registry.RegistryService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?refer=</a:t>
            </a:r>
            <a:r>
              <a:rPr lang="en-US" altLang="zh-CN" sz="1704" dirty="0" err="1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URL.encode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(“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consumer://consumer-host/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全类名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?version=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版本号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")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76285" y="2663157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dubbo://service-host/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全类名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?version=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版本号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959264" y="1624916"/>
            <a:ext cx="2527047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ReferenceConfig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959266" y="2557837"/>
            <a:ext cx="2527046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RegistryProtocol</a:t>
            </a:r>
            <a:r>
              <a:rPr lang="en-US" altLang="zh-CN" sz="1704" dirty="0">
                <a:solidFill>
                  <a:prstClr val="white"/>
                </a:solidFill>
              </a:rPr>
              <a:t>. refer()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959264" y="3487821"/>
            <a:ext cx="2527047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DubboProtocol</a:t>
            </a:r>
            <a:r>
              <a:rPr lang="en-US" altLang="zh-CN" sz="1704" dirty="0">
                <a:solidFill>
                  <a:prstClr val="white"/>
                </a:solidFill>
              </a:rPr>
              <a:t>. refer()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76284" y="3593139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得到提供者引用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959266" y="4417805"/>
            <a:ext cx="2527046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RegistryProtocol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76285" y="4523123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返回引用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44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1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1.Dubbo</a:t>
            </a:r>
            <a:r>
              <a:rPr lang="zh-CN" altLang="en-US" dirty="0" smtClean="0"/>
              <a:t>是什么，核心是什么</a:t>
            </a:r>
            <a:r>
              <a:rPr lang="zh-CN" altLang="en-US" dirty="0"/>
              <a:t>，能干什么</a:t>
            </a:r>
          </a:p>
        </p:txBody>
      </p:sp>
      <p:sp>
        <p:nvSpPr>
          <p:cNvPr id="5" name="标题 2"/>
          <p:cNvSpPr txBox="1">
            <a:spLocks/>
          </p:cNvSpPr>
          <p:nvPr/>
        </p:nvSpPr>
        <p:spPr bwMode="auto">
          <a:xfrm>
            <a:off x="837456" y="1093649"/>
            <a:ext cx="10517087" cy="6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8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宋体" panose="02010600030101010101" pitchFamily="2" charset="-122"/>
              </a:defRPr>
            </a:lvl1pPr>
            <a:lvl2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458389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6pPr>
            <a:lvl7pPr marL="916777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7pPr>
            <a:lvl8pPr marL="1375166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8pPr>
            <a:lvl9pPr marL="1833555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2.Dubbo</a:t>
            </a:r>
            <a:r>
              <a:rPr lang="zh-CN" altLang="en-US" dirty="0" smtClean="0"/>
              <a:t>接口开发</a:t>
            </a:r>
            <a:endParaRPr lang="zh-CN" altLang="en-US" dirty="0"/>
          </a:p>
        </p:txBody>
      </p:sp>
      <p:sp>
        <p:nvSpPr>
          <p:cNvPr id="6" name="标题 2"/>
          <p:cNvSpPr txBox="1">
            <a:spLocks/>
          </p:cNvSpPr>
          <p:nvPr/>
        </p:nvSpPr>
        <p:spPr bwMode="auto">
          <a:xfrm>
            <a:off x="837455" y="1766540"/>
            <a:ext cx="10517087" cy="6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8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宋体" panose="02010600030101010101" pitchFamily="2" charset="-122"/>
              </a:defRPr>
            </a:lvl1pPr>
            <a:lvl2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2pPr>
            <a:lvl3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3pPr>
            <a:lvl4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4pPr>
            <a:lvl5pPr algn="l" defTabSz="89258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421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宋体" panose="02010600030101010101" pitchFamily="2" charset="-122"/>
              </a:defRPr>
            </a:lvl5pPr>
            <a:lvl6pPr marL="458389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6pPr>
            <a:lvl7pPr marL="916777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7pPr>
            <a:lvl8pPr marL="1375166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8pPr>
            <a:lvl9pPr marL="1833555" algn="l" defTabSz="89258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11">
                <a:solidFill>
                  <a:schemeClr val="tx1"/>
                </a:solidFill>
                <a:latin typeface="Calibri Light" panose="020F03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3.Dubbo</a:t>
            </a:r>
            <a:r>
              <a:rPr lang="zh-CN" altLang="en-US" dirty="0" smtClean="0"/>
              <a:t>解析原理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2954" y="1632541"/>
            <a:ext cx="9823019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是</a:t>
            </a: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一</a:t>
            </a:r>
            <a:r>
              <a:rPr lang="zh-CN" altLang="en-US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种</a:t>
            </a: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分布式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服务框架</a:t>
            </a:r>
            <a:endParaRPr lang="zh-CN" altLang="en-US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2953" y="2067537"/>
            <a:ext cx="9823021" cy="37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是</a:t>
            </a:r>
            <a:r>
              <a:rPr lang="zh-CN" altLang="en-US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一种</a:t>
            </a: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致力于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提供高性能和透明化的</a:t>
            </a:r>
            <a:r>
              <a:rPr lang="zh-CN" altLang="zh-CN" sz="1805" dirty="0">
                <a:solidFill>
                  <a:srgbClr val="8F4E0B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RPC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远程服务调用</a:t>
            </a: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方案。</a:t>
            </a:r>
            <a:r>
              <a:rPr lang="zh-CN" altLang="zh-CN" sz="802" dirty="0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lang="zh-CN" altLang="zh-CN" sz="1805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92952" y="2937181"/>
            <a:ext cx="9823018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是阿里巴巴</a:t>
            </a:r>
            <a:r>
              <a:rPr lang="en-US" altLang="zh-CN" sz="1805" dirty="0">
                <a:solidFill>
                  <a:srgbClr val="8F4E0B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SOA</a:t>
            </a: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服务化治理方案的核心框架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。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1206" y="6487726"/>
            <a:ext cx="7534802" cy="30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-- </a:t>
            </a:r>
            <a:r>
              <a:rPr kumimoji="1" lang="zh-CN" altLang="en-US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前辈们都说：优秀的程序员都是从搬运工开始的</a:t>
            </a:r>
            <a:r>
              <a:rPr kumimoji="1" lang="zh-CN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。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2952" y="2502359"/>
            <a:ext cx="9823021" cy="37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是</a:t>
            </a:r>
            <a:r>
              <a:rPr lang="zh-CN" altLang="en-US" sz="1805" dirty="0" smtClean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一种</a:t>
            </a:r>
            <a:r>
              <a:rPr lang="zh-CN" altLang="zh-CN" sz="1805" dirty="0" smtClean="0">
                <a:solidFill>
                  <a:srgbClr val="8F4E0B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SOA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服务治理方案</a:t>
            </a: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的框架</a:t>
            </a:r>
            <a:r>
              <a:rPr lang="zh-CN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zh-CN" sz="802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lang="zh-CN" altLang="zh-CN" sz="1805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6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核心是什么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206" y="6487726"/>
            <a:ext cx="7534802" cy="30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-- </a:t>
            </a:r>
            <a:r>
              <a:rPr kumimoji="1" lang="zh-CN" altLang="en-US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前辈们都说：优秀的程序员都是从搬运工开始的</a:t>
            </a:r>
            <a:r>
              <a:rPr kumimoji="1" lang="zh-CN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。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2955" y="1632541"/>
            <a:ext cx="9823020" cy="64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远程通讯</a:t>
            </a:r>
            <a:r>
              <a:rPr lang="en-US" altLang="zh-CN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 提供对多种基于长连接的</a:t>
            </a:r>
            <a:r>
              <a:rPr lang="en-US" altLang="zh-CN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NIO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框架抽象封装，包括多种线程模型，序列化，以及“请求</a:t>
            </a:r>
            <a:r>
              <a:rPr lang="en-US" altLang="zh-CN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响应”模式的信息交换方式。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2955" y="3718567"/>
            <a:ext cx="9823020" cy="64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自动发现</a:t>
            </a:r>
            <a:r>
              <a:rPr lang="en-US" altLang="zh-CN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 基于注册中心目录服务，使服务消费方能动态的查找服务提供方，使地址透明，使服务提供方可以平滑增加或减少机器。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2955" y="2675554"/>
            <a:ext cx="9823020" cy="64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集群容错</a:t>
            </a:r>
            <a:r>
              <a:rPr lang="en-US" altLang="zh-CN" sz="1805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: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 提供基于接口方法的透明远程过程调用，包括多协议支持，以及软负载均衡，失败容错，地址路由，动态配置等集群支持。</a:t>
            </a:r>
          </a:p>
        </p:txBody>
      </p:sp>
    </p:spTree>
    <p:extLst>
      <p:ext uri="{BB962C8B-B14F-4D97-AF65-F5344CB8AC3E}">
        <p14:creationId xmlns:p14="http://schemas.microsoft.com/office/powerpoint/2010/main" val="47721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能做什么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206" y="6487726"/>
            <a:ext cx="7534802" cy="30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-- </a:t>
            </a:r>
            <a:r>
              <a:rPr kumimoji="1" lang="zh-CN" altLang="en-US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前辈们都说：优秀的程序员都是从搬运工开始的</a:t>
            </a:r>
            <a:r>
              <a:rPr kumimoji="1" lang="zh-CN" altLang="zh-CN" sz="1404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微软雅黑" panose="020B0503020204020204" pitchFamily="34" charset="-122"/>
                <a:cs typeface="宋体" panose="02010600030101010101" pitchFamily="2" charset="-122"/>
              </a:rPr>
              <a:t>。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92955" y="1632541"/>
            <a:ext cx="9823020" cy="64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透明化的远程方法调用，就像调用本地方法一样调用远程方法，只需简单配置，没有任何</a:t>
            </a:r>
            <a:r>
              <a:rPr lang="en-US" altLang="zh-CN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API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侵入。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2955" y="3582031"/>
            <a:ext cx="9823020" cy="64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服务自动注册与发现，不再需要写死服务提供方地址，注册中心基于接口名查询服务提供者的</a:t>
            </a:r>
            <a:r>
              <a:rPr lang="en-US" altLang="zh-CN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IP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地址，并且能够平滑添加或删除服务提供者。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2955" y="2675553"/>
            <a:ext cx="9823020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软负载均衡及容错机制，可在内网替代</a:t>
            </a:r>
            <a:r>
              <a:rPr lang="en-US" altLang="zh-CN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F5</a:t>
            </a:r>
            <a:r>
              <a:rPr lang="zh-CN" altLang="en-US" sz="1805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等硬件负载均衡器，降低成本，减少单点。</a:t>
            </a:r>
          </a:p>
        </p:txBody>
      </p:sp>
    </p:spTree>
    <p:extLst>
      <p:ext uri="{BB962C8B-B14F-4D97-AF65-F5344CB8AC3E}">
        <p14:creationId xmlns:p14="http://schemas.microsoft.com/office/powerpoint/2010/main" val="121659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服务提供方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2954" y="1632541"/>
            <a:ext cx="9823019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第一步：定义</a:t>
            </a:r>
            <a:r>
              <a:rPr lang="en-US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API</a:t>
            </a:r>
            <a:endParaRPr lang="zh-CN" altLang="en-US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2950" y="2920876"/>
            <a:ext cx="9823021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第二步：实现</a:t>
            </a:r>
            <a:r>
              <a:rPr lang="en-US" altLang="zh-CN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API</a:t>
            </a:r>
            <a:endParaRPr lang="zh-CN" altLang="zh-CN" sz="1805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953" y="4638329"/>
            <a:ext cx="9823018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第三步：向注册中心暴露服务</a:t>
            </a:r>
            <a:endParaRPr lang="zh-CN" altLang="zh-CN" sz="1805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400745" y="1373847"/>
            <a:ext cx="6472709" cy="887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public interface </a:t>
            </a:r>
            <a:r>
              <a:rPr lang="en-US" altLang="zh-CN" sz="1404" dirty="0" err="1">
                <a:solidFill>
                  <a:prstClr val="black"/>
                </a:solidFill>
              </a:rPr>
              <a:t>IDemoAPI</a:t>
            </a:r>
            <a:r>
              <a:rPr lang="en-US" altLang="zh-CN" sz="1404" dirty="0">
                <a:solidFill>
                  <a:prstClr val="black"/>
                </a:solidFill>
              </a:rPr>
              <a:t> {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	public void hi();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}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400746" y="2479790"/>
            <a:ext cx="6472708" cy="12524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public class </a:t>
            </a:r>
            <a:r>
              <a:rPr lang="en-US" altLang="zh-CN" sz="1404" dirty="0" err="1">
                <a:solidFill>
                  <a:prstClr val="black"/>
                </a:solidFill>
              </a:rPr>
              <a:t>DemoDubbo</a:t>
            </a:r>
            <a:r>
              <a:rPr lang="en-US" altLang="zh-CN" sz="1404" dirty="0">
                <a:solidFill>
                  <a:prstClr val="black"/>
                </a:solidFill>
              </a:rPr>
              <a:t> implements </a:t>
            </a:r>
            <a:r>
              <a:rPr lang="en-US" altLang="zh-CN" sz="1404" dirty="0" err="1">
                <a:solidFill>
                  <a:prstClr val="black"/>
                </a:solidFill>
              </a:rPr>
              <a:t>IDemoAPI</a:t>
            </a:r>
            <a:r>
              <a:rPr lang="en-US" altLang="zh-CN" sz="1404" dirty="0">
                <a:solidFill>
                  <a:prstClr val="black"/>
                </a:solidFill>
              </a:rPr>
              <a:t> {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	public void hi() {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		</a:t>
            </a:r>
            <a:r>
              <a:rPr lang="en-US" altLang="zh-CN" sz="1404" dirty="0" err="1">
                <a:solidFill>
                  <a:prstClr val="black"/>
                </a:solidFill>
              </a:rPr>
              <a:t>System.out.println</a:t>
            </a:r>
            <a:r>
              <a:rPr lang="en-US" altLang="zh-CN" sz="1404" dirty="0">
                <a:solidFill>
                  <a:prstClr val="black"/>
                </a:solidFill>
              </a:rPr>
              <a:t>("hi");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	}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}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00746" y="3946942"/>
            <a:ext cx="6472708" cy="12524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提供方应用信息，用于计算依赖关系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dubbo:application</a:t>
            </a:r>
            <a:r>
              <a:rPr lang="en-US" altLang="zh-CN" sz="1404" dirty="0">
                <a:solidFill>
                  <a:prstClr val="black"/>
                </a:solidFill>
              </a:rPr>
              <a:t> name="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en-US" altLang="zh-CN" sz="1404" dirty="0">
                <a:solidFill>
                  <a:prstClr val="black"/>
                </a:solidFill>
              </a:rPr>
              <a:t>" owner="</a:t>
            </a:r>
            <a:r>
              <a:rPr lang="en-US" altLang="zh-CN" sz="1404" dirty="0" err="1">
                <a:solidFill>
                  <a:prstClr val="black"/>
                </a:solidFill>
              </a:rPr>
              <a:t>danlu</a:t>
            </a:r>
            <a:r>
              <a:rPr lang="en-US" altLang="zh-CN" sz="1404" dirty="0">
                <a:solidFill>
                  <a:prstClr val="black"/>
                </a:solidFill>
              </a:rPr>
              <a:t>" organization="</a:t>
            </a:r>
            <a:r>
              <a:rPr lang="en-US" altLang="zh-CN" sz="1404" dirty="0" err="1">
                <a:solidFill>
                  <a:prstClr val="black"/>
                </a:solidFill>
              </a:rPr>
              <a:t>danlu</a:t>
            </a:r>
            <a:r>
              <a:rPr lang="en-US" altLang="zh-CN" sz="1404" dirty="0">
                <a:solidFill>
                  <a:prstClr val="black"/>
                </a:solidFill>
              </a:rPr>
              <a:t>"/&gt;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&lt;!--zookeeper</a:t>
            </a:r>
            <a:r>
              <a:rPr lang="zh-CN" altLang="en-US" sz="1404" dirty="0">
                <a:solidFill>
                  <a:prstClr val="black"/>
                </a:solidFill>
              </a:rPr>
              <a:t>注册中心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dubbo:registry</a:t>
            </a:r>
            <a:r>
              <a:rPr lang="en-US" altLang="zh-CN" sz="1404" dirty="0">
                <a:solidFill>
                  <a:prstClr val="black"/>
                </a:solidFill>
              </a:rPr>
              <a:t> address="${</a:t>
            </a:r>
            <a:r>
              <a:rPr lang="en-US" altLang="zh-CN" sz="1404" dirty="0" err="1">
                <a:solidFill>
                  <a:prstClr val="black"/>
                </a:solidFill>
              </a:rPr>
              <a:t>dubbo.register.address</a:t>
            </a:r>
            <a:r>
              <a:rPr lang="en-US" altLang="zh-CN" sz="1404" dirty="0">
                <a:solidFill>
                  <a:prstClr val="black"/>
                </a:solidFill>
              </a:rPr>
              <a:t>}"/&gt;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用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zh-CN" altLang="en-US" sz="1404" dirty="0">
                <a:solidFill>
                  <a:prstClr val="black"/>
                </a:solidFill>
              </a:rPr>
              <a:t>协议在</a:t>
            </a:r>
            <a:r>
              <a:rPr lang="en-US" altLang="zh-CN" sz="1404" dirty="0">
                <a:solidFill>
                  <a:prstClr val="black"/>
                </a:solidFill>
              </a:rPr>
              <a:t>20880</a:t>
            </a:r>
            <a:r>
              <a:rPr lang="zh-CN" altLang="en-US" sz="1404" dirty="0">
                <a:solidFill>
                  <a:prstClr val="black"/>
                </a:solidFill>
              </a:rPr>
              <a:t>端口暴露服务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dubbo:protocol</a:t>
            </a:r>
            <a:r>
              <a:rPr lang="en-US" altLang="zh-CN" sz="1404" dirty="0">
                <a:solidFill>
                  <a:prstClr val="black"/>
                </a:solidFill>
              </a:rPr>
              <a:t> name="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en-US" altLang="zh-CN" sz="1404" dirty="0">
                <a:solidFill>
                  <a:prstClr val="black"/>
                </a:solidFill>
              </a:rPr>
              <a:t>" port="${</a:t>
            </a:r>
            <a:r>
              <a:rPr lang="en-US" altLang="zh-CN" sz="1404" dirty="0" err="1">
                <a:solidFill>
                  <a:prstClr val="black"/>
                </a:solidFill>
              </a:rPr>
              <a:t>dubbo.protocol.port</a:t>
            </a:r>
            <a:r>
              <a:rPr lang="en-US" altLang="zh-CN" sz="1404" dirty="0">
                <a:solidFill>
                  <a:prstClr val="black"/>
                </a:solidFill>
              </a:rPr>
              <a:t>}"/&gt;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400746" y="5414095"/>
            <a:ext cx="6472708" cy="10736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发布服务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dubbo:service</a:t>
            </a:r>
            <a:r>
              <a:rPr lang="en-US" altLang="zh-CN" sz="1404" dirty="0">
                <a:solidFill>
                  <a:prstClr val="black"/>
                </a:solidFill>
              </a:rPr>
              <a:t> interface="</a:t>
            </a:r>
            <a:r>
              <a:rPr lang="en-US" altLang="zh-CN" sz="1404" dirty="0" err="1">
                <a:solidFill>
                  <a:prstClr val="black"/>
                </a:solidFill>
              </a:rPr>
              <a:t>com.dubbox.demo.api.IDemoAPI</a:t>
            </a:r>
            <a:r>
              <a:rPr lang="en-US" altLang="zh-CN" sz="1404" dirty="0">
                <a:solidFill>
                  <a:prstClr val="black"/>
                </a:solidFill>
              </a:rPr>
              <a:t>" ref="</a:t>
            </a:r>
            <a:r>
              <a:rPr lang="en-US" altLang="zh-CN" sz="1404" dirty="0" err="1">
                <a:solidFill>
                  <a:prstClr val="black"/>
                </a:solidFill>
              </a:rPr>
              <a:t>demoAPI</a:t>
            </a:r>
            <a:r>
              <a:rPr lang="en-US" altLang="zh-CN" sz="1404" dirty="0">
                <a:solidFill>
                  <a:prstClr val="black"/>
                </a:solidFill>
              </a:rPr>
              <a:t>" connections="100" protocol="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en-US" altLang="zh-CN" sz="1404" dirty="0">
                <a:solidFill>
                  <a:prstClr val="black"/>
                </a:solidFill>
              </a:rPr>
              <a:t>" timeout="2000"&gt;&lt;/</a:t>
            </a:r>
            <a:r>
              <a:rPr lang="en-US" altLang="zh-CN" sz="1404" dirty="0" err="1">
                <a:solidFill>
                  <a:prstClr val="black"/>
                </a:solidFill>
              </a:rPr>
              <a:t>dubbo:service</a:t>
            </a:r>
            <a:r>
              <a:rPr lang="en-US" altLang="zh-CN" sz="1404" dirty="0">
                <a:solidFill>
                  <a:prstClr val="black"/>
                </a:solidFill>
              </a:rPr>
              <a:t>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实现</a:t>
            </a:r>
            <a:r>
              <a:rPr lang="en-US" altLang="zh-CN" sz="1404" dirty="0">
                <a:solidFill>
                  <a:prstClr val="black"/>
                </a:solidFill>
              </a:rPr>
              <a:t>bean--&gt;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&lt;bean id="</a:t>
            </a:r>
            <a:r>
              <a:rPr lang="en-US" altLang="zh-CN" sz="1404" dirty="0" err="1">
                <a:solidFill>
                  <a:prstClr val="black"/>
                </a:solidFill>
              </a:rPr>
              <a:t>demoAPI</a:t>
            </a:r>
            <a:r>
              <a:rPr lang="en-US" altLang="zh-CN" sz="1404" dirty="0">
                <a:solidFill>
                  <a:prstClr val="black"/>
                </a:solidFill>
              </a:rPr>
              <a:t>" class="</a:t>
            </a:r>
            <a:r>
              <a:rPr lang="en-US" altLang="zh-CN" sz="1404" dirty="0" err="1">
                <a:solidFill>
                  <a:prstClr val="black"/>
                </a:solidFill>
              </a:rPr>
              <a:t>com.dubbox.demo.client.DemoAPI</a:t>
            </a:r>
            <a:r>
              <a:rPr lang="en-US" altLang="zh-CN" sz="1404" dirty="0">
                <a:solidFill>
                  <a:prstClr val="black"/>
                </a:solidFill>
              </a:rPr>
              <a:t>"&gt;&lt;/bean&gt;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0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服务消费方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92955" y="4823467"/>
            <a:ext cx="9823019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第二步：调用服务</a:t>
            </a:r>
            <a:endParaRPr lang="zh-CN" altLang="en-US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953" y="2226123"/>
            <a:ext cx="9823018" cy="370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5" dirty="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第一步：从注册中心发现服务</a:t>
            </a:r>
            <a:endParaRPr lang="zh-CN" altLang="zh-CN" sz="1805" dirty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00746" y="4564772"/>
            <a:ext cx="6472709" cy="17158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public static void main(String[] </a:t>
            </a:r>
            <a:r>
              <a:rPr lang="en-US" altLang="zh-CN" sz="1404" dirty="0" err="1">
                <a:solidFill>
                  <a:prstClr val="black"/>
                </a:solidFill>
              </a:rPr>
              <a:t>args</a:t>
            </a:r>
            <a:r>
              <a:rPr lang="en-US" altLang="zh-CN" sz="1404" dirty="0">
                <a:solidFill>
                  <a:prstClr val="black"/>
                </a:solidFill>
              </a:rPr>
              <a:t>) throws </a:t>
            </a:r>
            <a:r>
              <a:rPr lang="en-US" altLang="zh-CN" sz="1404" dirty="0" err="1">
                <a:solidFill>
                  <a:prstClr val="black"/>
                </a:solidFill>
              </a:rPr>
              <a:t>InterruptedException</a:t>
            </a:r>
            <a:r>
              <a:rPr lang="en-US" altLang="zh-CN" sz="1404" dirty="0">
                <a:solidFill>
                  <a:prstClr val="black"/>
                </a:solidFill>
              </a:rPr>
              <a:t>{  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String </a:t>
            </a:r>
            <a:r>
              <a:rPr lang="en-US" altLang="zh-CN" sz="1404" dirty="0" err="1">
                <a:solidFill>
                  <a:prstClr val="black"/>
                </a:solidFill>
              </a:rPr>
              <a:t>configLocation</a:t>
            </a:r>
            <a:r>
              <a:rPr lang="en-US" altLang="zh-CN" sz="1404" dirty="0">
                <a:solidFill>
                  <a:prstClr val="black"/>
                </a:solidFill>
              </a:rPr>
              <a:t>="</a:t>
            </a:r>
            <a:r>
              <a:rPr lang="en-US" altLang="zh-CN" sz="1404" dirty="0" err="1">
                <a:solidFill>
                  <a:prstClr val="black"/>
                </a:solidFill>
              </a:rPr>
              <a:t>classpath</a:t>
            </a:r>
            <a:r>
              <a:rPr lang="en-US" altLang="zh-CN" sz="1404" dirty="0">
                <a:solidFill>
                  <a:prstClr val="black"/>
                </a:solidFill>
              </a:rPr>
              <a:t>*:/dubbo-consumer.xml";  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 err="1">
                <a:solidFill>
                  <a:prstClr val="black"/>
                </a:solidFill>
              </a:rPr>
              <a:t>ApplicationContext</a:t>
            </a:r>
            <a:r>
              <a:rPr lang="en-US" altLang="zh-CN" sz="1404" dirty="0">
                <a:solidFill>
                  <a:prstClr val="black"/>
                </a:solidFill>
              </a:rPr>
              <a:t> context =new </a:t>
            </a:r>
            <a:r>
              <a:rPr lang="en-US" altLang="zh-CN" sz="1404" dirty="0" err="1">
                <a:solidFill>
                  <a:prstClr val="black"/>
                </a:solidFill>
              </a:rPr>
              <a:t>ClassPathXmlApplicationContext</a:t>
            </a:r>
            <a:r>
              <a:rPr lang="en-US" altLang="zh-CN" sz="1404" dirty="0">
                <a:solidFill>
                  <a:prstClr val="black"/>
                </a:solidFill>
              </a:rPr>
              <a:t>(</a:t>
            </a:r>
            <a:r>
              <a:rPr lang="en-US" altLang="zh-CN" sz="1404" dirty="0" err="1">
                <a:solidFill>
                  <a:prstClr val="black"/>
                </a:solidFill>
              </a:rPr>
              <a:t>configLocation</a:t>
            </a:r>
            <a:r>
              <a:rPr lang="en-US" altLang="zh-CN" sz="1404" dirty="0">
                <a:solidFill>
                  <a:prstClr val="black"/>
                </a:solidFill>
              </a:rPr>
              <a:t>);  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 err="1">
                <a:solidFill>
                  <a:prstClr val="black"/>
                </a:solidFill>
              </a:rPr>
              <a:t>IDemoAPI</a:t>
            </a:r>
            <a:r>
              <a:rPr lang="en-US" altLang="zh-CN" sz="1404" dirty="0">
                <a:solidFill>
                  <a:prstClr val="black"/>
                </a:solidFill>
              </a:rPr>
              <a:t> us = (</a:t>
            </a:r>
            <a:r>
              <a:rPr lang="en-US" altLang="zh-CN" sz="1404" dirty="0" err="1">
                <a:solidFill>
                  <a:prstClr val="black"/>
                </a:solidFill>
              </a:rPr>
              <a:t>IDemoAPI</a:t>
            </a:r>
            <a:r>
              <a:rPr lang="en-US" altLang="zh-CN" sz="1404" dirty="0">
                <a:solidFill>
                  <a:prstClr val="black"/>
                </a:solidFill>
              </a:rPr>
              <a:t>) </a:t>
            </a:r>
            <a:r>
              <a:rPr lang="en-US" altLang="zh-CN" sz="1404" dirty="0" err="1">
                <a:solidFill>
                  <a:prstClr val="black"/>
                </a:solidFill>
              </a:rPr>
              <a:t>context.getBean</a:t>
            </a:r>
            <a:r>
              <a:rPr lang="en-US" altLang="zh-CN" sz="1404" dirty="0">
                <a:solidFill>
                  <a:prstClr val="black"/>
                </a:solidFill>
              </a:rPr>
              <a:t>("</a:t>
            </a:r>
            <a:r>
              <a:rPr lang="en-US" altLang="zh-CN" sz="1404" dirty="0" err="1">
                <a:solidFill>
                  <a:prstClr val="black"/>
                </a:solidFill>
              </a:rPr>
              <a:t>demoAPI</a:t>
            </a:r>
            <a:r>
              <a:rPr lang="en-US" altLang="zh-CN" sz="1404" dirty="0">
                <a:solidFill>
                  <a:prstClr val="black"/>
                </a:solidFill>
              </a:rPr>
              <a:t>");  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 err="1">
                <a:solidFill>
                  <a:prstClr val="black"/>
                </a:solidFill>
              </a:rPr>
              <a:t>us.hi</a:t>
            </a:r>
            <a:r>
              <a:rPr lang="en-US" altLang="zh-CN" sz="1404" dirty="0">
                <a:solidFill>
                  <a:prstClr val="black"/>
                </a:solidFill>
              </a:rPr>
              <a:t>();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}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400746" y="1534736"/>
            <a:ext cx="6472708" cy="12524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&lt;!--zookeeper</a:t>
            </a:r>
            <a:r>
              <a:rPr lang="zh-CN" altLang="en-US" sz="1404" dirty="0">
                <a:solidFill>
                  <a:prstClr val="black"/>
                </a:solidFill>
              </a:rPr>
              <a:t>注册中心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dubbo:registry</a:t>
            </a:r>
            <a:r>
              <a:rPr lang="en-US" altLang="zh-CN" sz="1404" dirty="0">
                <a:solidFill>
                  <a:prstClr val="black"/>
                </a:solidFill>
              </a:rPr>
              <a:t> address="${</a:t>
            </a:r>
            <a:r>
              <a:rPr lang="en-US" altLang="zh-CN" sz="1404" dirty="0" err="1">
                <a:solidFill>
                  <a:prstClr val="black"/>
                </a:solidFill>
              </a:rPr>
              <a:t>dubbo.register.address</a:t>
            </a:r>
            <a:r>
              <a:rPr lang="en-US" altLang="zh-CN" sz="1404" dirty="0">
                <a:solidFill>
                  <a:prstClr val="black"/>
                </a:solidFill>
              </a:rPr>
              <a:t>}"/&gt;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用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zh-CN" altLang="en-US" sz="1404" dirty="0">
                <a:solidFill>
                  <a:prstClr val="black"/>
                </a:solidFill>
              </a:rPr>
              <a:t>协议在</a:t>
            </a:r>
            <a:r>
              <a:rPr lang="en-US" altLang="zh-CN" sz="1404" dirty="0">
                <a:solidFill>
                  <a:prstClr val="black"/>
                </a:solidFill>
              </a:rPr>
              <a:t>20880</a:t>
            </a:r>
            <a:r>
              <a:rPr lang="zh-CN" altLang="en-US" sz="1404" dirty="0">
                <a:solidFill>
                  <a:prstClr val="black"/>
                </a:solidFill>
              </a:rPr>
              <a:t>端口暴露服务 </a:t>
            </a:r>
            <a:r>
              <a:rPr lang="en-US" altLang="zh-CN" sz="1404" dirty="0">
                <a:solidFill>
                  <a:prstClr val="black"/>
                </a:solidFill>
              </a:rPr>
              <a:t>--&gt;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dubbo:protocol</a:t>
            </a:r>
            <a:r>
              <a:rPr lang="en-US" altLang="zh-CN" sz="1404" dirty="0">
                <a:solidFill>
                  <a:prstClr val="black"/>
                </a:solidFill>
              </a:rPr>
              <a:t> name=“</a:t>
            </a:r>
            <a:r>
              <a:rPr lang="en-US" altLang="zh-CN" sz="1404" dirty="0" err="1">
                <a:solidFill>
                  <a:prstClr val="black"/>
                </a:solidFill>
              </a:rPr>
              <a:t>dubbo</a:t>
            </a:r>
            <a:r>
              <a:rPr lang="en-US" altLang="zh-CN" sz="1404" dirty="0">
                <a:solidFill>
                  <a:prstClr val="black"/>
                </a:solidFill>
              </a:rPr>
              <a:t>" port="${</a:t>
            </a:r>
            <a:r>
              <a:rPr lang="en-US" altLang="zh-CN" sz="1404" dirty="0" err="1">
                <a:solidFill>
                  <a:prstClr val="black"/>
                </a:solidFill>
              </a:rPr>
              <a:t>dubbo.protocol.port</a:t>
            </a:r>
            <a:r>
              <a:rPr lang="en-US" altLang="zh-CN" sz="1404" dirty="0">
                <a:solidFill>
                  <a:prstClr val="black"/>
                </a:solidFill>
              </a:rPr>
              <a:t>}" /&gt;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4" dirty="0">
              <a:solidFill>
                <a:prstClr val="black"/>
              </a:solidFill>
            </a:endParaRP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dubbo:consumer</a:t>
            </a:r>
            <a:r>
              <a:rPr lang="en-US" altLang="zh-CN" sz="1404" dirty="0">
                <a:solidFill>
                  <a:prstClr val="black"/>
                </a:solidFill>
              </a:rPr>
              <a:t> check="false" timeout="600000" retries="0"/&gt;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400746" y="3001889"/>
            <a:ext cx="6472708" cy="10736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&lt;!-- </a:t>
            </a:r>
            <a:r>
              <a:rPr lang="zh-CN" altLang="en-US" sz="1404" dirty="0">
                <a:solidFill>
                  <a:prstClr val="black"/>
                </a:solidFill>
              </a:rPr>
              <a:t>生成远程服务代理，可以和本地</a:t>
            </a:r>
            <a:r>
              <a:rPr lang="en-US" altLang="zh-CN" sz="1404" dirty="0">
                <a:solidFill>
                  <a:prstClr val="black"/>
                </a:solidFill>
              </a:rPr>
              <a:t>bean</a:t>
            </a:r>
            <a:r>
              <a:rPr lang="zh-CN" altLang="en-US" sz="1404" dirty="0">
                <a:solidFill>
                  <a:prstClr val="black"/>
                </a:solidFill>
              </a:rPr>
              <a:t>一样</a:t>
            </a:r>
            <a:r>
              <a:rPr lang="zh-CN" altLang="en-US" sz="1404" dirty="0" smtClean="0">
                <a:solidFill>
                  <a:prstClr val="black"/>
                </a:solidFill>
              </a:rPr>
              <a:t>使用</a:t>
            </a:r>
            <a:r>
              <a:rPr lang="en-US" altLang="zh-CN" sz="1404" dirty="0" smtClean="0">
                <a:solidFill>
                  <a:prstClr val="black"/>
                </a:solidFill>
              </a:rPr>
              <a:t>-&gt;  </a:t>
            </a:r>
            <a:endParaRPr lang="en-US" altLang="zh-CN" sz="1404" dirty="0">
              <a:solidFill>
                <a:prstClr val="black"/>
              </a:solidFill>
            </a:endParaRP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</a:t>
            </a:r>
            <a:r>
              <a:rPr lang="en-US" altLang="zh-CN" sz="1404" dirty="0" err="1">
                <a:solidFill>
                  <a:prstClr val="black"/>
                </a:solidFill>
              </a:rPr>
              <a:t>dubbo:reference</a:t>
            </a:r>
            <a:r>
              <a:rPr lang="en-US" altLang="zh-CN" sz="1404" dirty="0">
                <a:solidFill>
                  <a:prstClr val="black"/>
                </a:solidFill>
              </a:rPr>
              <a:t> 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id="</a:t>
            </a:r>
            <a:r>
              <a:rPr lang="en-US" altLang="zh-CN" sz="1404" dirty="0" err="1">
                <a:solidFill>
                  <a:prstClr val="black"/>
                </a:solidFill>
              </a:rPr>
              <a:t>demoAPI</a:t>
            </a:r>
            <a:r>
              <a:rPr lang="en-US" altLang="zh-CN" sz="1404" dirty="0">
                <a:solidFill>
                  <a:prstClr val="black"/>
                </a:solidFill>
              </a:rPr>
              <a:t>" Interface="</a:t>
            </a:r>
            <a:r>
              <a:rPr lang="en-US" altLang="zh-CN" sz="1404" dirty="0" err="1">
                <a:solidFill>
                  <a:prstClr val="black"/>
                </a:solidFill>
              </a:rPr>
              <a:t>com.dubbox.demo.api.IDemoAPI</a:t>
            </a:r>
            <a:r>
              <a:rPr lang="en-US" altLang="zh-CN" sz="1404" dirty="0">
                <a:solidFill>
                  <a:prstClr val="black"/>
                </a:solidFill>
              </a:rPr>
              <a:t>"&gt;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4" dirty="0">
                <a:solidFill>
                  <a:prstClr val="black"/>
                </a:solidFill>
              </a:rPr>
              <a:t>&lt;/</a:t>
            </a:r>
            <a:r>
              <a:rPr lang="en-US" altLang="zh-CN" sz="1404" dirty="0" err="1">
                <a:solidFill>
                  <a:prstClr val="black"/>
                </a:solidFill>
              </a:rPr>
              <a:t>dubbo:reference</a:t>
            </a:r>
            <a:r>
              <a:rPr lang="en-US" altLang="zh-CN" sz="1404" dirty="0">
                <a:solidFill>
                  <a:prstClr val="black"/>
                </a:solidFill>
              </a:rPr>
              <a:t>&gt; </a:t>
            </a:r>
            <a:endParaRPr lang="zh-CN" altLang="en-US" sz="1404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84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5833408" y="4562124"/>
            <a:ext cx="4349612" cy="133577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04">
              <a:solidFill>
                <a:prstClr val="white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是怎么样进行解析服务</a:t>
            </a:r>
            <a:endParaRPr lang="zh-CN" altLang="en-US" dirty="0"/>
          </a:p>
        </p:txBody>
      </p:sp>
      <p:sp>
        <p:nvSpPr>
          <p:cNvPr id="2" name="流程图: 终止 1"/>
          <p:cNvSpPr/>
          <p:nvPr/>
        </p:nvSpPr>
        <p:spPr>
          <a:xfrm>
            <a:off x="1545565" y="1521389"/>
            <a:ext cx="1930994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black"/>
                </a:solidFill>
              </a:rPr>
              <a:t>dubbo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1545564" y="2679587"/>
            <a:ext cx="1930994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</a:rPr>
              <a:t>spring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cxnSp>
        <p:nvCxnSpPr>
          <p:cNvPr id="7" name="直接箭头连接符 6"/>
          <p:cNvCxnSpPr>
            <a:stCxn id="2" idx="2"/>
            <a:endCxn id="5" idx="0"/>
          </p:cNvCxnSpPr>
          <p:nvPr/>
        </p:nvCxnSpPr>
        <p:spPr>
          <a:xfrm flipH="1">
            <a:off x="2511061" y="1989509"/>
            <a:ext cx="1" cy="69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终止 7"/>
          <p:cNvSpPr/>
          <p:nvPr/>
        </p:nvSpPr>
        <p:spPr>
          <a:xfrm>
            <a:off x="887268" y="3837769"/>
            <a:ext cx="3247583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black"/>
                </a:solidFill>
              </a:rPr>
              <a:t>DubboNamespaceHandler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877517" y="4995951"/>
            <a:ext cx="3267086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black"/>
                </a:solidFill>
              </a:rPr>
              <a:t>DubboBeanDefinitionParser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sp>
        <p:nvSpPr>
          <p:cNvPr id="10" name="流程图: 终止 9"/>
          <p:cNvSpPr/>
          <p:nvPr/>
        </p:nvSpPr>
        <p:spPr>
          <a:xfrm>
            <a:off x="6384424" y="4692604"/>
            <a:ext cx="3247583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black"/>
                </a:solidFill>
              </a:rPr>
              <a:t>ServiceConfig.export</a:t>
            </a:r>
            <a:r>
              <a:rPr lang="en-US" altLang="zh-CN" sz="1704" dirty="0">
                <a:solidFill>
                  <a:prstClr val="black"/>
                </a:solidFill>
              </a:rPr>
              <a:t>()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>
            <a:off x="6384424" y="5284474"/>
            <a:ext cx="3247583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black"/>
                </a:solidFill>
              </a:rPr>
              <a:t>ReferenceConfig.get</a:t>
            </a:r>
            <a:r>
              <a:rPr lang="en-US" altLang="zh-CN" sz="1704" dirty="0">
                <a:solidFill>
                  <a:prstClr val="black"/>
                </a:solidFill>
              </a:rPr>
              <a:t>()</a:t>
            </a:r>
            <a:endParaRPr lang="zh-CN" altLang="en-US" sz="1704" dirty="0">
              <a:solidFill>
                <a:prstClr val="black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>
            <a:off x="7042718" y="3125853"/>
            <a:ext cx="1930994" cy="468120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smtClean="0">
                <a:solidFill>
                  <a:prstClr val="black"/>
                </a:solidFill>
              </a:rPr>
              <a:t>Protocol</a:t>
            </a:r>
            <a:r>
              <a:rPr lang="zh-CN" altLang="en-US" sz="1704" dirty="0" smtClean="0">
                <a:solidFill>
                  <a:prstClr val="black"/>
                </a:solidFill>
              </a:rPr>
              <a:t>扩展点</a:t>
            </a:r>
            <a:endParaRPr lang="en-US" altLang="zh-CN" sz="1704" dirty="0">
              <a:solidFill>
                <a:prstClr val="black"/>
              </a:solidFill>
            </a:endParaRPr>
          </a:p>
        </p:txBody>
      </p:sp>
      <p:sp>
        <p:nvSpPr>
          <p:cNvPr id="14" name="流程图: 终止 13"/>
          <p:cNvSpPr/>
          <p:nvPr/>
        </p:nvSpPr>
        <p:spPr>
          <a:xfrm>
            <a:off x="6886677" y="1465899"/>
            <a:ext cx="2243074" cy="579099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 smtClean="0">
                <a:solidFill>
                  <a:prstClr val="white"/>
                </a:solidFill>
              </a:rPr>
              <a:t>注册</a:t>
            </a:r>
            <a:r>
              <a:rPr lang="en-US" altLang="zh-CN" sz="1704" dirty="0" smtClean="0">
                <a:solidFill>
                  <a:prstClr val="white"/>
                </a:solidFill>
              </a:rPr>
              <a:t>/</a:t>
            </a:r>
            <a:r>
              <a:rPr lang="zh-CN" altLang="en-US" sz="1704" dirty="0" smtClean="0">
                <a:solidFill>
                  <a:prstClr val="white"/>
                </a:solidFill>
              </a:rPr>
              <a:t>暴露</a:t>
            </a:r>
            <a:r>
              <a:rPr lang="en-US" altLang="zh-CN" sz="1704" dirty="0">
                <a:solidFill>
                  <a:prstClr val="white"/>
                </a:solidFill>
              </a:rPr>
              <a:t>/</a:t>
            </a:r>
            <a:r>
              <a:rPr lang="zh-CN" altLang="en-US" sz="1704" dirty="0">
                <a:solidFill>
                  <a:prstClr val="white"/>
                </a:solidFill>
              </a:rPr>
              <a:t>引用</a:t>
            </a:r>
          </a:p>
        </p:txBody>
      </p: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 flipH="1">
            <a:off x="2511060" y="3147707"/>
            <a:ext cx="1" cy="69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2"/>
            <a:endCxn id="9" idx="0"/>
          </p:cNvCxnSpPr>
          <p:nvPr/>
        </p:nvCxnSpPr>
        <p:spPr>
          <a:xfrm>
            <a:off x="2511060" y="4305889"/>
            <a:ext cx="0" cy="69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3"/>
            <a:endCxn id="12" idx="1"/>
          </p:cNvCxnSpPr>
          <p:nvPr/>
        </p:nvCxnSpPr>
        <p:spPr>
          <a:xfrm>
            <a:off x="4144603" y="5230011"/>
            <a:ext cx="1688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0"/>
            <a:endCxn id="13" idx="2"/>
          </p:cNvCxnSpPr>
          <p:nvPr/>
        </p:nvCxnSpPr>
        <p:spPr>
          <a:xfrm flipV="1">
            <a:off x="8008215" y="3593973"/>
            <a:ext cx="1" cy="96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  <a:endCxn id="14" idx="2"/>
          </p:cNvCxnSpPr>
          <p:nvPr/>
        </p:nvCxnSpPr>
        <p:spPr>
          <a:xfrm flipH="1" flipV="1">
            <a:off x="8008215" y="2044999"/>
            <a:ext cx="1" cy="108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632007" y="1747520"/>
            <a:ext cx="2102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dirty="0" err="1" smtClean="0"/>
              <a:t>Dubbo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/>
              <a:t>Hessian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/>
              <a:t>HTTP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/>
              <a:t>RMI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 err="1"/>
              <a:t>WebService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/>
              <a:t>Thrift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 err="1"/>
              <a:t>Memcached</a:t>
            </a:r>
            <a:r>
              <a:rPr lang="zh-CN" altLang="en-US" dirty="0"/>
              <a:t>协议</a:t>
            </a:r>
          </a:p>
          <a:p>
            <a:pPr fontAlgn="base"/>
            <a:r>
              <a:rPr lang="en-US" altLang="zh-CN" dirty="0" err="1"/>
              <a:t>Redis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28110" y="2827228"/>
            <a:ext cx="2355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CN" dirty="0"/>
              <a:t>Multicast</a:t>
            </a:r>
            <a:r>
              <a:rPr lang="zh-CN" altLang="en-US" dirty="0"/>
              <a:t>注册中心</a:t>
            </a:r>
          </a:p>
          <a:p>
            <a:pPr fontAlgn="base"/>
            <a:r>
              <a:rPr lang="en-US" altLang="zh-CN" dirty="0"/>
              <a:t>Zookeeper</a:t>
            </a:r>
            <a:r>
              <a:rPr lang="zh-CN" altLang="en-US" dirty="0"/>
              <a:t>注册中心</a:t>
            </a:r>
          </a:p>
          <a:p>
            <a:pPr fontAlgn="base"/>
            <a:r>
              <a:rPr lang="en-US" altLang="zh-CN" dirty="0" err="1"/>
              <a:t>Redis</a:t>
            </a:r>
            <a:r>
              <a:rPr lang="zh-CN" altLang="en-US" dirty="0"/>
              <a:t>注册中心</a:t>
            </a:r>
          </a:p>
          <a:p>
            <a:pPr fontAlgn="base"/>
            <a:r>
              <a:rPr lang="en-US" altLang="zh-CN" dirty="0"/>
              <a:t>Simple</a:t>
            </a:r>
            <a:r>
              <a:rPr lang="zh-CN" altLang="en-US" dirty="0"/>
              <a:t>注册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58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暴露服务（向注册中心暴露）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76284" y="1458739"/>
            <a:ext cx="6199646" cy="114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registry://registry-host/com.alibaba.dubbo.registry.RegistryService?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export=</a:t>
            </a:r>
            <a:r>
              <a:rPr lang="en-US" altLang="zh-CN" sz="1704" dirty="0" err="1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URL.encode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(“</a:t>
            </a: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dubbo://service-host/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全类名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?version=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版本号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“)</a:t>
            </a:r>
            <a:endParaRPr lang="zh-CN" altLang="en-US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76285" y="2785077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dubbo://service-host/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全类名</a:t>
            </a:r>
            <a:r>
              <a:rPr lang="en-US" altLang="zh-CN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?version=</a:t>
            </a: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版本号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959264" y="1746836"/>
            <a:ext cx="2527047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ServiceConfig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959265" y="2679757"/>
            <a:ext cx="2652615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>
                <a:solidFill>
                  <a:prstClr val="white"/>
                </a:solidFill>
              </a:rPr>
              <a:t>RegistryProtocol.export()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959266" y="3615361"/>
            <a:ext cx="2527046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white"/>
                </a:solidFill>
              </a:rPr>
              <a:t>注册中心</a:t>
            </a:r>
          </a:p>
        </p:txBody>
      </p:sp>
      <p:sp>
        <p:nvSpPr>
          <p:cNvPr id="11" name="流程图: 过程 10"/>
          <p:cNvSpPr/>
          <p:nvPr/>
        </p:nvSpPr>
        <p:spPr>
          <a:xfrm>
            <a:off x="959266" y="4531774"/>
            <a:ext cx="2527046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>
                <a:solidFill>
                  <a:prstClr val="white"/>
                </a:solidFill>
              </a:rPr>
              <a:t>Protocol</a:t>
            </a:r>
            <a:r>
              <a:rPr lang="zh-CN" altLang="en-US" sz="1704" dirty="0">
                <a:solidFill>
                  <a:prstClr val="white"/>
                </a:solidFill>
              </a:rPr>
              <a:t>扩展点</a:t>
            </a:r>
          </a:p>
        </p:txBody>
      </p:sp>
      <p:sp>
        <p:nvSpPr>
          <p:cNvPr id="12" name="流程图: 过程 11"/>
          <p:cNvSpPr/>
          <p:nvPr/>
        </p:nvSpPr>
        <p:spPr>
          <a:xfrm>
            <a:off x="959266" y="5503090"/>
            <a:ext cx="2527046" cy="5654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4" dirty="0" err="1">
                <a:solidFill>
                  <a:prstClr val="white"/>
                </a:solidFill>
              </a:rPr>
              <a:t>DubboProtocol</a:t>
            </a:r>
            <a:r>
              <a:rPr lang="en-US" altLang="zh-CN" sz="1704" dirty="0">
                <a:solidFill>
                  <a:prstClr val="white"/>
                </a:solidFill>
              </a:rPr>
              <a:t>. export()</a:t>
            </a:r>
            <a:endParaRPr lang="zh-CN" altLang="en-US" sz="1704" dirty="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76284" y="3720679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注册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76284" y="4637092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进行暴露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76285" y="5608408"/>
            <a:ext cx="6199646" cy="3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895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4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打开服务端口</a:t>
            </a:r>
            <a:endParaRPr lang="en-US" altLang="zh-CN" sz="1704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57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1036</Words>
  <Application>Microsoft Office PowerPoint</Application>
  <PresentationFormat>宽屏</PresentationFormat>
  <Paragraphs>149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黑体</vt:lpstr>
      <vt:lpstr>宋体</vt:lpstr>
      <vt:lpstr>微软雅黑</vt:lpstr>
      <vt:lpstr>Arial</vt:lpstr>
      <vt:lpstr>Arial Black</vt:lpstr>
      <vt:lpstr>Calibri</vt:lpstr>
      <vt:lpstr>Calibri Light</vt:lpstr>
      <vt:lpstr>Office 主题</vt:lpstr>
      <vt:lpstr>1_Office 主题</vt:lpstr>
      <vt:lpstr>2_Office 主题</vt:lpstr>
      <vt:lpstr>PowerPoint 演示文稿</vt:lpstr>
      <vt:lpstr>1.Dubbo是什么，核心是什么，能干什么</vt:lpstr>
      <vt:lpstr>DUBBO是什么</vt:lpstr>
      <vt:lpstr>DUBBO核心是什么</vt:lpstr>
      <vt:lpstr>DUBBO能做什么</vt:lpstr>
      <vt:lpstr>服务提供方</vt:lpstr>
      <vt:lpstr>服务消费方</vt:lpstr>
      <vt:lpstr>DUBBO是怎么样进行解析服务</vt:lpstr>
      <vt:lpstr>DUBBO暴露服务（向注册中心暴露）</vt:lpstr>
      <vt:lpstr>DUBBO引用服务（向注册中心暴露）</vt:lpstr>
      <vt:lpstr>PowerPoint 演示文稿</vt:lpstr>
    </vt:vector>
  </TitlesOfParts>
  <Company>danlu.com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Shengke.Wang</dc:creator>
  <cp:lastModifiedBy>Shengke.Wang</cp:lastModifiedBy>
  <cp:revision>15</cp:revision>
  <dcterms:created xsi:type="dcterms:W3CDTF">2017-02-24T02:55:28Z</dcterms:created>
  <dcterms:modified xsi:type="dcterms:W3CDTF">2017-02-24T09:46:23Z</dcterms:modified>
</cp:coreProperties>
</file>